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박 경민" initials="박경" lastIdx="1" clrIdx="0">
    <p:extLst>
      <p:ext uri="{19B8F6BF-5375-455C-9EA6-DF929625EA0E}">
        <p15:presenceInfo xmlns:p15="http://schemas.microsoft.com/office/powerpoint/2012/main" userId="2a4b2c5a59cc8197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commentAuthors" Target="commentAuthor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12/9/2019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8664490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12/9/2019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9103795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12/9/2019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6139452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12/9/2019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3923578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12/9/2019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0555798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12/9/2019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4944908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12/9/2019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063261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12/9/2019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9114992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12/9/2019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8560262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캡션 있는 파노라마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12/9/2019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900152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캡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12/9/2019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5542077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캡션 있는 인용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ko-KR" altLang="en-US"/>
              <a:t>마스터 텍스트 스타일을 편집하려면 클릭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12/9/2019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80301841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명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12/9/2019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3773206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12/9/2019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5235710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그림 열 3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12/9/2019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3782869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12/9/2019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9417296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ED0CC-082F-4160-86E5-0D6041F12778}" type="datetime1">
              <a:rPr lang="en-US" smtClean="0"/>
              <a:t>12/9/2019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8785550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073ED0CC-082F-4160-86E5-0D6041F12778}" type="datetime1">
              <a:rPr lang="en-US" smtClean="0"/>
              <a:t>12/9/2019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608937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  <p:sldLayoutId id="2147483711" r:id="rId13"/>
    <p:sldLayoutId id="2147483712" r:id="rId14"/>
    <p:sldLayoutId id="2147483713" r:id="rId15"/>
    <p:sldLayoutId id="2147483714" r:id="rId16"/>
    <p:sldLayoutId id="2147483715" r:id="rId17"/>
  </p:sldLayoutIdLst>
  <p:hf sldNum="0" hdr="0" ftr="0" dt="0"/>
  <p:txStyles>
    <p:titleStyle>
      <a:lvl1pPr algn="l" defTabSz="457200" rtl="0" eaLnBrk="1" latinLnBrk="1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1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1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E219D87-9B37-4BF3-93FE-2E2112A24E8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sz="3200" b="1" dirty="0"/>
              <a:t>울산 산업안전의 파수꾼</a:t>
            </a:r>
            <a:r>
              <a:rPr lang="en-US" altLang="ko-KR" sz="3200" b="1" dirty="0"/>
              <a:t>, </a:t>
            </a:r>
            <a:br>
              <a:rPr lang="en-US" altLang="ko-KR" b="1" dirty="0"/>
            </a:br>
            <a:r>
              <a:rPr lang="ko-KR" altLang="en-US" b="1" dirty="0"/>
              <a:t>울산고용노동지청</a:t>
            </a:r>
            <a:br>
              <a:rPr lang="en-US" altLang="ko-KR" b="1" dirty="0"/>
            </a:br>
            <a:endParaRPr lang="ko-KR" alt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3A1E2A1-8193-4C0B-9D70-CFC381E5FA5F}"/>
              </a:ext>
            </a:extLst>
          </p:cNvPr>
          <p:cNvSpPr txBox="1"/>
          <p:nvPr/>
        </p:nvSpPr>
        <p:spPr>
          <a:xfrm>
            <a:off x="8120543" y="4991450"/>
            <a:ext cx="376665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US" altLang="ko-KR" dirty="0"/>
              <a:t>20160619</a:t>
            </a:r>
            <a:r>
              <a:rPr lang="ko-KR" altLang="en-US" dirty="0"/>
              <a:t>   사회</a:t>
            </a:r>
            <a:r>
              <a:rPr lang="en-US" altLang="ko-KR" dirty="0"/>
              <a:t>‧</a:t>
            </a:r>
            <a:r>
              <a:rPr lang="ko-KR" altLang="en-US" dirty="0"/>
              <a:t>복지학과   이효경</a:t>
            </a:r>
          </a:p>
          <a:p>
            <a:pPr fontAlgn="base"/>
            <a:r>
              <a:rPr lang="en-US" altLang="ko-KR" dirty="0"/>
              <a:t>20140533   </a:t>
            </a:r>
            <a:r>
              <a:rPr lang="ko-KR" altLang="en-US" dirty="0"/>
              <a:t>법학과               박경민</a:t>
            </a:r>
          </a:p>
          <a:p>
            <a:pPr fontAlgn="base"/>
            <a:r>
              <a:rPr lang="en-US" altLang="ko-KR" dirty="0"/>
              <a:t>20170616   </a:t>
            </a:r>
            <a:r>
              <a:rPr lang="ko-KR" altLang="en-US" dirty="0"/>
              <a:t>법학과               </a:t>
            </a:r>
            <a:r>
              <a:rPr lang="ko-KR" altLang="en-US" dirty="0" err="1"/>
              <a:t>차주경</a:t>
            </a:r>
            <a:endParaRPr lang="ko-KR" altLang="en-US" dirty="0"/>
          </a:p>
          <a:p>
            <a:pPr fontAlgn="base"/>
            <a:r>
              <a:rPr lang="en-US" altLang="ko-KR" dirty="0"/>
              <a:t>20170617</a:t>
            </a:r>
            <a:r>
              <a:rPr lang="ko-KR" altLang="en-US" dirty="0"/>
              <a:t>   법학과               차지은</a:t>
            </a:r>
          </a:p>
          <a:p>
            <a:pPr fontAlgn="base"/>
            <a:r>
              <a:rPr lang="en-US" altLang="ko-KR" dirty="0"/>
              <a:t>20160669</a:t>
            </a:r>
            <a:r>
              <a:rPr lang="ko-KR" altLang="en-US" dirty="0"/>
              <a:t>   행정학과           조건희</a:t>
            </a: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686417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3EC86A5-2EFA-47D3-8DFE-F3E64E749E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목차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1760E9D-F80D-4796-9340-8EF3AAAFE8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fontAlgn="base" latinLnBrk="0">
              <a:buNone/>
            </a:pPr>
            <a:r>
              <a:rPr lang="en-US" altLang="ko-KR" dirty="0"/>
              <a:t>1. </a:t>
            </a:r>
            <a:r>
              <a:rPr lang="ko-KR" altLang="en-US" dirty="0"/>
              <a:t>울산고용노동지청 소개 </a:t>
            </a:r>
            <a:endParaRPr lang="en-US" altLang="ko-KR" dirty="0"/>
          </a:p>
          <a:p>
            <a:pPr marL="0" indent="0" fontAlgn="base" latinLnBrk="0">
              <a:buNone/>
            </a:pPr>
            <a:endParaRPr lang="ko-KR" altLang="en-US" dirty="0"/>
          </a:p>
          <a:p>
            <a:pPr marL="0" indent="0" fontAlgn="base" latinLnBrk="0">
              <a:buNone/>
            </a:pPr>
            <a:r>
              <a:rPr lang="en-US" altLang="ko-KR" dirty="0"/>
              <a:t>2. </a:t>
            </a:r>
            <a:r>
              <a:rPr lang="ko-KR" altLang="en-US" dirty="0"/>
              <a:t>조직도 및 업무 분야 	 </a:t>
            </a:r>
          </a:p>
          <a:p>
            <a:pPr marL="0" indent="0" fontAlgn="base" latinLnBrk="0">
              <a:buNone/>
            </a:pPr>
            <a:r>
              <a:rPr lang="en-US" altLang="ko-KR" sz="1600" dirty="0"/>
              <a:t>  </a:t>
            </a:r>
            <a:endParaRPr lang="ko-KR" altLang="en-US" dirty="0"/>
          </a:p>
          <a:p>
            <a:pPr marL="0" indent="0" fontAlgn="base" latinLnBrk="0">
              <a:buNone/>
            </a:pPr>
            <a:r>
              <a:rPr lang="en-US" altLang="ko-KR" dirty="0"/>
              <a:t>3. </a:t>
            </a:r>
            <a:r>
              <a:rPr lang="ko-KR" altLang="en-US" dirty="0"/>
              <a:t>주요 업무 수행 사례 	 </a:t>
            </a:r>
            <a:endParaRPr lang="en-US" altLang="ko-KR" dirty="0"/>
          </a:p>
          <a:p>
            <a:pPr marL="0" indent="0" fontAlgn="base" latinLnBrk="0">
              <a:buNone/>
            </a:pPr>
            <a:endParaRPr lang="ko-KR" altLang="en-US" dirty="0"/>
          </a:p>
          <a:p>
            <a:pPr marL="0" indent="0" fontAlgn="base" latinLnBrk="0">
              <a:buNone/>
            </a:pPr>
            <a:r>
              <a:rPr lang="en-US" altLang="ko-KR" dirty="0"/>
              <a:t>4. </a:t>
            </a:r>
            <a:r>
              <a:rPr lang="ko-KR" altLang="en-US" dirty="0"/>
              <a:t>업무의 장단점 </a:t>
            </a:r>
            <a:endParaRPr lang="en-US" altLang="ko-KR" dirty="0"/>
          </a:p>
          <a:p>
            <a:pPr marL="0" indent="0" fontAlgn="base" latinLnBrk="0">
              <a:buNone/>
            </a:pPr>
            <a:endParaRPr lang="ko-KR" altLang="en-US" dirty="0"/>
          </a:p>
          <a:p>
            <a:pPr marL="0" indent="0" fontAlgn="base" latinLnBrk="0">
              <a:buNone/>
            </a:pPr>
            <a:r>
              <a:rPr lang="en-US" altLang="ko-KR" dirty="0"/>
              <a:t>5. </a:t>
            </a:r>
            <a:r>
              <a:rPr lang="ko-KR" altLang="en-US" dirty="0"/>
              <a:t>지청에서 일하는 방법</a:t>
            </a:r>
            <a:r>
              <a:rPr lang="en-US" altLang="ko-KR" dirty="0"/>
              <a:t>(</a:t>
            </a:r>
            <a:r>
              <a:rPr lang="ko-KR" altLang="en-US" dirty="0" err="1"/>
              <a:t>입직</a:t>
            </a:r>
            <a:r>
              <a:rPr lang="ko-KR" altLang="en-US" dirty="0"/>
              <a:t> 요건</a:t>
            </a:r>
            <a:r>
              <a:rPr lang="en-US" altLang="ko-KR" dirty="0"/>
              <a:t>)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533118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내용 개체 틀 6" descr="스크린샷이(가) 표시된 사진&#10;&#10;자동 생성된 설명">
            <a:extLst>
              <a:ext uri="{FF2B5EF4-FFF2-40B4-BE49-F238E27FC236}">
                <a16:creationId xmlns:a16="http://schemas.microsoft.com/office/drawing/2014/main" id="{706DB89A-27F1-4EB9-B571-A52B3F3A1D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542" y="1776963"/>
            <a:ext cx="10882960" cy="3304073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F54E9B7-CA74-47B1-A691-1FBA0410C3E8}"/>
              </a:ext>
            </a:extLst>
          </p:cNvPr>
          <p:cNvSpPr txBox="1"/>
          <p:nvPr/>
        </p:nvSpPr>
        <p:spPr>
          <a:xfrm>
            <a:off x="1669409" y="5654180"/>
            <a:ext cx="83814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dirty="0"/>
              <a:t>울산고용노동지청 조직도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573C6D2-B26B-4D32-B1CB-09C75F67686A}"/>
              </a:ext>
            </a:extLst>
          </p:cNvPr>
          <p:cNvSpPr txBox="1"/>
          <p:nvPr/>
        </p:nvSpPr>
        <p:spPr>
          <a:xfrm>
            <a:off x="2018334" y="2451025"/>
            <a:ext cx="21903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/>
            <a:r>
              <a:rPr lang="ko-KR" altLang="en-US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대규모 사업 현장의 근로 관계를 감독</a:t>
            </a:r>
          </a:p>
        </p:txBody>
      </p:sp>
      <p:cxnSp>
        <p:nvCxnSpPr>
          <p:cNvPr id="11" name="직선 화살표 연결선 10">
            <a:extLst>
              <a:ext uri="{FF2B5EF4-FFF2-40B4-BE49-F238E27FC236}">
                <a16:creationId xmlns:a16="http://schemas.microsoft.com/office/drawing/2014/main" id="{638E8AF3-59AF-4975-9901-4C1ADEA5D7B3}"/>
              </a:ext>
            </a:extLst>
          </p:cNvPr>
          <p:cNvCxnSpPr/>
          <p:nvPr/>
        </p:nvCxnSpPr>
        <p:spPr>
          <a:xfrm>
            <a:off x="3409759" y="3188507"/>
            <a:ext cx="0" cy="1085248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164869F2-5507-4D46-9867-F1A71AE38BEB}"/>
              </a:ext>
            </a:extLst>
          </p:cNvPr>
          <p:cNvSpPr txBox="1"/>
          <p:nvPr/>
        </p:nvSpPr>
        <p:spPr>
          <a:xfrm>
            <a:off x="3197165" y="2451025"/>
            <a:ext cx="23838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/>
            <a:r>
              <a:rPr lang="ko-KR" altLang="en-US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주로 영세 사업 위주근로 감독 활동</a:t>
            </a:r>
          </a:p>
        </p:txBody>
      </p:sp>
      <p:cxnSp>
        <p:nvCxnSpPr>
          <p:cNvPr id="14" name="직선 화살표 연결선 13">
            <a:extLst>
              <a:ext uri="{FF2B5EF4-FFF2-40B4-BE49-F238E27FC236}">
                <a16:creationId xmlns:a16="http://schemas.microsoft.com/office/drawing/2014/main" id="{86376B60-AD8D-4046-89CF-925196E9E68C}"/>
              </a:ext>
            </a:extLst>
          </p:cNvPr>
          <p:cNvCxnSpPr/>
          <p:nvPr/>
        </p:nvCxnSpPr>
        <p:spPr>
          <a:xfrm>
            <a:off x="4915849" y="3188507"/>
            <a:ext cx="885524" cy="10852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36DDCF09-E185-4527-A373-F41822FDAD59}"/>
              </a:ext>
            </a:extLst>
          </p:cNvPr>
          <p:cNvSpPr txBox="1"/>
          <p:nvPr/>
        </p:nvSpPr>
        <p:spPr>
          <a:xfrm>
            <a:off x="7496730" y="2451025"/>
            <a:ext cx="2844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/>
            <a:r>
              <a:rPr lang="ko-KR" altLang="en-US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사업장의 기본적인 </a:t>
            </a:r>
            <a:endParaRPr lang="en-US" altLang="ko-KR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pPr fontAlgn="base" latinLnBrk="1"/>
            <a:r>
              <a:rPr lang="ko-KR" altLang="en-US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안전 상태를 감독</a:t>
            </a:r>
          </a:p>
        </p:txBody>
      </p:sp>
      <p:cxnSp>
        <p:nvCxnSpPr>
          <p:cNvPr id="20" name="직선 화살표 연결선 19">
            <a:extLst>
              <a:ext uri="{FF2B5EF4-FFF2-40B4-BE49-F238E27FC236}">
                <a16:creationId xmlns:a16="http://schemas.microsoft.com/office/drawing/2014/main" id="{2E8C4BC6-3814-455B-85CF-8608FC434DFE}"/>
              </a:ext>
            </a:extLst>
          </p:cNvPr>
          <p:cNvCxnSpPr>
            <a:cxnSpLocks/>
          </p:cNvCxnSpPr>
          <p:nvPr/>
        </p:nvCxnSpPr>
        <p:spPr>
          <a:xfrm>
            <a:off x="8641514" y="3102957"/>
            <a:ext cx="0" cy="117639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61776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12" grpId="0"/>
      <p:bldP spid="12" grpId="1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6590375-FD80-4537-AC20-4D47D53953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주요 업무 수행 사례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D030622-F3A0-487D-B5D5-AA5177588E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3312" y="1798918"/>
            <a:ext cx="9132888" cy="4195481"/>
          </a:xfrm>
        </p:spPr>
        <p:txBody>
          <a:bodyPr/>
          <a:lstStyle/>
          <a:p>
            <a:r>
              <a:rPr lang="ko-KR" altLang="en-US" b="1" dirty="0"/>
              <a:t>근로기준법 제</a:t>
            </a:r>
            <a:r>
              <a:rPr lang="en-US" altLang="ko-KR" b="1" dirty="0"/>
              <a:t>36</a:t>
            </a:r>
            <a:r>
              <a:rPr lang="ko-KR" altLang="en-US" b="1" dirty="0"/>
              <a:t>조</a:t>
            </a:r>
            <a:r>
              <a:rPr lang="en-US" altLang="ko-KR" b="1" dirty="0"/>
              <a:t>(</a:t>
            </a:r>
            <a:r>
              <a:rPr lang="ko-KR" altLang="en-US" b="1" dirty="0"/>
              <a:t>금품 청산</a:t>
            </a:r>
            <a:r>
              <a:rPr lang="en-US" altLang="ko-KR" b="1" dirty="0"/>
              <a:t>)</a:t>
            </a:r>
            <a:r>
              <a:rPr lang="ko-KR" altLang="en-US" dirty="0"/>
              <a:t> </a:t>
            </a:r>
            <a:endParaRPr lang="en-US" altLang="ko-KR" dirty="0"/>
          </a:p>
          <a:p>
            <a:pPr marL="0" indent="0">
              <a:buNone/>
            </a:pPr>
            <a:r>
              <a:rPr lang="ko-KR" altLang="en-US" dirty="0"/>
              <a:t>     사용자는 근로자가 사망 또는 퇴직한 경우에는 그 지급 사유가 발생한 때부터 </a:t>
            </a:r>
            <a:r>
              <a:rPr lang="en-US" altLang="ko-KR" dirty="0"/>
              <a:t>14</a:t>
            </a:r>
            <a:r>
              <a:rPr lang="ko-KR" altLang="en-US" dirty="0"/>
              <a:t>일 이내에 임금</a:t>
            </a:r>
            <a:r>
              <a:rPr lang="en-US" altLang="ko-KR" dirty="0"/>
              <a:t>, </a:t>
            </a:r>
            <a:r>
              <a:rPr lang="ko-KR" altLang="en-US" dirty="0"/>
              <a:t>보상금</a:t>
            </a:r>
            <a:r>
              <a:rPr lang="en-US" altLang="ko-KR" dirty="0"/>
              <a:t>, </a:t>
            </a:r>
            <a:r>
              <a:rPr lang="ko-KR" altLang="en-US" dirty="0"/>
              <a:t>그 밖에 일체의 금품을 지급하여야 한다</a:t>
            </a:r>
            <a:r>
              <a:rPr lang="en-US" altLang="ko-KR" dirty="0"/>
              <a:t>. </a:t>
            </a:r>
            <a:endParaRPr lang="ko-KR" altLang="en-US" dirty="0"/>
          </a:p>
          <a:p>
            <a:endParaRPr lang="ko-KR" altLang="en-US" dirty="0"/>
          </a:p>
        </p:txBody>
      </p:sp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0EC91BD9-30C6-42E9-94D0-6343AC2666B3}"/>
              </a:ext>
            </a:extLst>
          </p:cNvPr>
          <p:cNvSpPr/>
          <p:nvPr/>
        </p:nvSpPr>
        <p:spPr>
          <a:xfrm>
            <a:off x="863600" y="4368800"/>
            <a:ext cx="2654300" cy="1511300"/>
          </a:xfrm>
          <a:prstGeom prst="roundRect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AD8D9FC4-B039-4F44-BA73-18006DCC7F11}"/>
              </a:ext>
            </a:extLst>
          </p:cNvPr>
          <p:cNvSpPr/>
          <p:nvPr/>
        </p:nvSpPr>
        <p:spPr>
          <a:xfrm>
            <a:off x="3961170" y="4368800"/>
            <a:ext cx="2800267" cy="1511300"/>
          </a:xfrm>
          <a:prstGeom prst="roundRect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72A8ED7B-D259-476F-982F-6D85CD39BA5C}"/>
              </a:ext>
            </a:extLst>
          </p:cNvPr>
          <p:cNvSpPr/>
          <p:nvPr/>
        </p:nvSpPr>
        <p:spPr>
          <a:xfrm>
            <a:off x="7282409" y="4368800"/>
            <a:ext cx="3447257" cy="1511300"/>
          </a:xfrm>
          <a:prstGeom prst="roundRect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D22802C-5905-4BEB-9287-4BD0A13738CB}"/>
              </a:ext>
            </a:extLst>
          </p:cNvPr>
          <p:cNvSpPr txBox="1"/>
          <p:nvPr/>
        </p:nvSpPr>
        <p:spPr>
          <a:xfrm>
            <a:off x="1071562" y="4914721"/>
            <a:ext cx="2617788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근로자의 고발</a:t>
            </a:r>
          </a:p>
          <a:p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FB85414F-4A40-4334-829A-954FF663BDD3}"/>
              </a:ext>
            </a:extLst>
          </p:cNvPr>
          <p:cNvSpPr/>
          <p:nvPr/>
        </p:nvSpPr>
        <p:spPr>
          <a:xfrm>
            <a:off x="4040820" y="4743641"/>
            <a:ext cx="2720617" cy="6724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 latinLnBrk="1">
              <a:lnSpc>
                <a:spcPct val="160000"/>
              </a:lnSpc>
            </a:pPr>
            <a:r>
              <a:rPr lang="ko-KR" altLang="en-US" sz="2600" kern="0" dirty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사업주 불러서 확인</a:t>
            </a:r>
            <a:endParaRPr lang="en-US" altLang="ko-KR" sz="2600" kern="0" dirty="0">
              <a:solidFill>
                <a:srgbClr val="000000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B4E25FA5-87FB-4D38-B0D6-80DDF11220C4}"/>
              </a:ext>
            </a:extLst>
          </p:cNvPr>
          <p:cNvSpPr/>
          <p:nvPr/>
        </p:nvSpPr>
        <p:spPr>
          <a:xfrm>
            <a:off x="7421985" y="4423553"/>
            <a:ext cx="3193503" cy="13126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 latinLnBrk="1">
              <a:lnSpc>
                <a:spcPct val="160000"/>
              </a:lnSpc>
            </a:pPr>
            <a:r>
              <a:rPr lang="ko-KR" altLang="en-US" sz="2600" kern="0" dirty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정당성 판단</a:t>
            </a:r>
            <a:r>
              <a:rPr lang="en-US" altLang="ko-KR" sz="2600" kern="0" dirty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2600" kern="0" dirty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합의 중재</a:t>
            </a:r>
            <a:endParaRPr lang="en-US" altLang="ko-KR" sz="2600" kern="0" dirty="0">
              <a:solidFill>
                <a:srgbClr val="000000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algn="just" fontAlgn="base" latinLnBrk="1">
              <a:lnSpc>
                <a:spcPct val="160000"/>
              </a:lnSpc>
            </a:pPr>
            <a:r>
              <a:rPr lang="ko-KR" altLang="en-US" sz="2600" kern="0" dirty="0"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합의 안 되면 사법 처리</a:t>
            </a:r>
            <a:endParaRPr lang="en-US" altLang="ko-KR" sz="2600" kern="0" dirty="0">
              <a:solidFill>
                <a:srgbClr val="000000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CA29240E-85C2-4F9B-81B2-F3C36A4B4AE5}"/>
              </a:ext>
            </a:extLst>
          </p:cNvPr>
          <p:cNvSpPr/>
          <p:nvPr/>
        </p:nvSpPr>
        <p:spPr>
          <a:xfrm>
            <a:off x="4298772" y="3298804"/>
            <a:ext cx="2560316" cy="806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 latinLnBrk="1">
              <a:lnSpc>
                <a:spcPct val="160000"/>
              </a:lnSpc>
            </a:pPr>
            <a:r>
              <a:rPr lang="ko-KR" altLang="en-US" sz="3200" kern="0" dirty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임금 체불 사건</a:t>
            </a:r>
            <a:endParaRPr lang="en-US" altLang="ko-KR" sz="3200" kern="0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cxnSp>
        <p:nvCxnSpPr>
          <p:cNvPr id="13" name="직선 화살표 연결선 12">
            <a:extLst>
              <a:ext uri="{FF2B5EF4-FFF2-40B4-BE49-F238E27FC236}">
                <a16:creationId xmlns:a16="http://schemas.microsoft.com/office/drawing/2014/main" id="{0A7085ED-114E-4272-9C1C-34DAD99595F6}"/>
              </a:ext>
            </a:extLst>
          </p:cNvPr>
          <p:cNvCxnSpPr>
            <a:cxnSpLocks/>
            <a:endCxn id="6" idx="1"/>
          </p:cNvCxnSpPr>
          <p:nvPr/>
        </p:nvCxnSpPr>
        <p:spPr>
          <a:xfrm flipV="1">
            <a:off x="3571634" y="5124450"/>
            <a:ext cx="389536" cy="635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직선 화살표 연결선 13">
            <a:extLst>
              <a:ext uri="{FF2B5EF4-FFF2-40B4-BE49-F238E27FC236}">
                <a16:creationId xmlns:a16="http://schemas.microsoft.com/office/drawing/2014/main" id="{62631361-5CAC-40ED-A206-B1BBF772933C}"/>
              </a:ext>
            </a:extLst>
          </p:cNvPr>
          <p:cNvCxnSpPr/>
          <p:nvPr/>
        </p:nvCxnSpPr>
        <p:spPr>
          <a:xfrm>
            <a:off x="6793187" y="5124450"/>
            <a:ext cx="443270" cy="635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01DAC7EE-9A32-4E12-98BD-5EBFDF293BB5}"/>
              </a:ext>
            </a:extLst>
          </p:cNvPr>
          <p:cNvSpPr txBox="1"/>
          <p:nvPr/>
        </p:nvSpPr>
        <p:spPr>
          <a:xfrm>
            <a:off x="8096391" y="3148836"/>
            <a:ext cx="39088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/>
            <a:r>
              <a:rPr lang="en-US" altLang="ko-KR" sz="2000" dirty="0">
                <a:solidFill>
                  <a:srgbClr val="FFFF00"/>
                </a:solidFill>
              </a:rPr>
              <a:t>*</a:t>
            </a:r>
            <a:r>
              <a:rPr lang="ko-KR" altLang="en-US" sz="2000" dirty="0">
                <a:solidFill>
                  <a:srgbClr val="FFFF00"/>
                </a:solidFill>
              </a:rPr>
              <a:t>이 사법 절차 비용 지원과 </a:t>
            </a:r>
            <a:endParaRPr lang="en-US" altLang="ko-KR" sz="2000" dirty="0">
              <a:solidFill>
                <a:srgbClr val="FFFF00"/>
              </a:solidFill>
            </a:endParaRPr>
          </a:p>
          <a:p>
            <a:pPr fontAlgn="base" latinLnBrk="1"/>
            <a:r>
              <a:rPr lang="ko-KR" altLang="en-US" sz="2000" dirty="0">
                <a:solidFill>
                  <a:srgbClr val="FFFF00"/>
                </a:solidFill>
              </a:rPr>
              <a:t> </a:t>
            </a:r>
            <a:r>
              <a:rPr lang="ko-KR" altLang="en-US" sz="2000" dirty="0" err="1">
                <a:solidFill>
                  <a:srgbClr val="FFFF00"/>
                </a:solidFill>
              </a:rPr>
              <a:t>소액체당금</a:t>
            </a:r>
            <a:r>
              <a:rPr lang="ko-KR" altLang="en-US" sz="2000" dirty="0">
                <a:solidFill>
                  <a:srgbClr val="FFFF00"/>
                </a:solidFill>
              </a:rPr>
              <a:t> 제도 역시 </a:t>
            </a:r>
            <a:endParaRPr lang="en-US" altLang="ko-KR" sz="2000" dirty="0">
              <a:solidFill>
                <a:srgbClr val="FFFF00"/>
              </a:solidFill>
            </a:endParaRPr>
          </a:p>
          <a:p>
            <a:pPr fontAlgn="base" latinLnBrk="1"/>
            <a:r>
              <a:rPr lang="ko-KR" altLang="en-US" sz="2000" dirty="0">
                <a:solidFill>
                  <a:srgbClr val="FFFF00"/>
                </a:solidFill>
              </a:rPr>
              <a:t> 고용노동지청에서 일부 담당</a:t>
            </a:r>
            <a:r>
              <a:rPr lang="en-US" altLang="ko-KR" sz="2000" dirty="0">
                <a:solidFill>
                  <a:srgbClr val="FFFF00"/>
                </a:solidFill>
              </a:rPr>
              <a:t>!</a:t>
            </a:r>
            <a:endParaRPr lang="ko-KR" altLang="en-US" sz="2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8689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47CB828-7839-44E5-8915-FBBAEF31DD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업무의 장단점</a:t>
            </a:r>
            <a:br>
              <a:rPr lang="ko-KR" altLang="en-US" dirty="0"/>
            </a:b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638B220-620E-4DC9-8F29-869E2E734B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3312" y="1739900"/>
            <a:ext cx="8946541" cy="4508499"/>
          </a:xfrm>
        </p:spPr>
        <p:txBody>
          <a:bodyPr>
            <a:normAutofit lnSpcReduction="10000"/>
          </a:bodyPr>
          <a:lstStyle/>
          <a:p>
            <a:r>
              <a:rPr lang="ko-KR" altLang="en-US" sz="3200" dirty="0"/>
              <a:t>장점</a:t>
            </a:r>
            <a:endParaRPr lang="en-US" altLang="ko-KR" sz="3200" dirty="0"/>
          </a:p>
          <a:p>
            <a:pPr>
              <a:buFont typeface="Arial" panose="020B0604020202020204" pitchFamily="34" charset="0"/>
              <a:buChar char="•"/>
            </a:pPr>
            <a:r>
              <a:rPr lang="ko-KR" altLang="en-US" dirty="0"/>
              <a:t>업무 범위가 다양하다</a:t>
            </a:r>
            <a:r>
              <a:rPr lang="en-US" altLang="ko-KR" dirty="0"/>
              <a:t>! </a:t>
            </a:r>
          </a:p>
          <a:p>
            <a:pPr marL="0" indent="0">
              <a:buNone/>
            </a:pPr>
            <a:r>
              <a:rPr lang="ko-KR" altLang="en-US" dirty="0"/>
              <a:t>     사법 지원</a:t>
            </a:r>
            <a:r>
              <a:rPr lang="en-US" altLang="ko-KR" dirty="0"/>
              <a:t>, </a:t>
            </a:r>
            <a:r>
              <a:rPr lang="ko-KR" altLang="en-US" dirty="0"/>
              <a:t>현장 감독</a:t>
            </a:r>
            <a:r>
              <a:rPr lang="en-US" altLang="ko-KR" dirty="0"/>
              <a:t>, </a:t>
            </a:r>
            <a:r>
              <a:rPr lang="ko-KR" altLang="en-US" dirty="0"/>
              <a:t>교섭 지도</a:t>
            </a:r>
            <a:r>
              <a:rPr lang="en-US" altLang="ko-KR" dirty="0"/>
              <a:t>,</a:t>
            </a:r>
            <a:r>
              <a:rPr lang="ko-KR" altLang="en-US" dirty="0"/>
              <a:t> 캠페인 활동 등등</a:t>
            </a:r>
            <a:r>
              <a:rPr lang="en-US" altLang="ko-KR" dirty="0"/>
              <a:t>…</a:t>
            </a:r>
          </a:p>
          <a:p>
            <a:pPr marL="0" indent="0">
              <a:buNone/>
            </a:pPr>
            <a:r>
              <a:rPr lang="ko-KR" altLang="en-US" dirty="0"/>
              <a:t>     원하는 직무 분야에서 다양한 경험</a:t>
            </a:r>
            <a:endParaRPr lang="en-US" altLang="ko-KR" dirty="0"/>
          </a:p>
          <a:p>
            <a:pPr marL="0" indent="0">
              <a:buNone/>
            </a:pPr>
            <a:endParaRPr lang="en-US" altLang="ko-KR" dirty="0"/>
          </a:p>
          <a:p>
            <a:pPr>
              <a:buFont typeface="Arial" panose="020B0604020202020204" pitchFamily="34" charset="0"/>
              <a:buChar char="•"/>
            </a:pPr>
            <a:r>
              <a:rPr lang="ko-KR" altLang="en-US" dirty="0"/>
              <a:t>배속지를 정기적으로 옮겨야 하는 </a:t>
            </a:r>
            <a:r>
              <a:rPr lang="ko-KR" altLang="en-US" dirty="0" err="1"/>
              <a:t>국가직</a:t>
            </a:r>
            <a:r>
              <a:rPr lang="ko-KR" altLang="en-US" dirty="0"/>
              <a:t> 공무원이지만</a:t>
            </a:r>
            <a:endParaRPr lang="en-US" altLang="ko-KR" dirty="0"/>
          </a:p>
          <a:p>
            <a:pPr marL="0" indent="0">
              <a:buNone/>
            </a:pPr>
            <a:r>
              <a:rPr lang="en-US" altLang="ko-KR" dirty="0"/>
              <a:t>     -&gt; </a:t>
            </a:r>
            <a:r>
              <a:rPr lang="ko-KR" altLang="en-US" dirty="0"/>
              <a:t>울산 내의 여러 노동 기관을 돌면서 계속 머무를 수 있다</a:t>
            </a:r>
            <a:r>
              <a:rPr lang="en-US" altLang="ko-KR" dirty="0"/>
              <a:t>!</a:t>
            </a:r>
            <a:endParaRPr lang="ko-KR" altLang="en-US" dirty="0"/>
          </a:p>
          <a:p>
            <a:endParaRPr lang="ko-KR" altLang="en-US" dirty="0"/>
          </a:p>
          <a:p>
            <a:r>
              <a:rPr lang="ko-KR" altLang="en-US" sz="3200" dirty="0"/>
              <a:t>단점</a:t>
            </a:r>
            <a:endParaRPr lang="en-US" altLang="ko-KR" sz="3200" dirty="0"/>
          </a:p>
          <a:p>
            <a:pPr>
              <a:buFont typeface="Arial" panose="020B0604020202020204" pitchFamily="34" charset="0"/>
              <a:buChar char="•"/>
            </a:pPr>
            <a:r>
              <a:rPr lang="ko-KR" altLang="en-US" dirty="0"/>
              <a:t>업무량이 너무 많다</a:t>
            </a:r>
            <a:r>
              <a:rPr lang="en-US" altLang="ko-KR" dirty="0"/>
              <a:t>…</a:t>
            </a:r>
            <a:r>
              <a:rPr lang="ko-KR" altLang="en-US" dirty="0" err="1"/>
              <a:t>ㅠㅠ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162290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36733EF-2F81-4CDC-9704-510579D33A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지청에서 일하는 방법</a:t>
            </a:r>
            <a:r>
              <a:rPr lang="en-US" altLang="ko-KR" dirty="0"/>
              <a:t>(</a:t>
            </a:r>
            <a:r>
              <a:rPr lang="ko-KR" altLang="en-US" dirty="0" err="1"/>
              <a:t>입직</a:t>
            </a:r>
            <a:r>
              <a:rPr lang="ko-KR" altLang="en-US" dirty="0"/>
              <a:t> 요건</a:t>
            </a:r>
            <a:r>
              <a:rPr lang="en-US" altLang="ko-KR" dirty="0"/>
              <a:t>)</a:t>
            </a:r>
            <a:br>
              <a:rPr lang="ko-KR" altLang="en-US" dirty="0"/>
            </a:b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01E420F-05A5-40E4-80BF-AFDB27935F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3312" y="2052918"/>
            <a:ext cx="10199688" cy="4195481"/>
          </a:xfrm>
        </p:spPr>
        <p:txBody>
          <a:bodyPr>
            <a:normAutofit lnSpcReduction="10000"/>
          </a:bodyPr>
          <a:lstStyle/>
          <a:p>
            <a:r>
              <a:rPr lang="ko-KR" altLang="en-US" b="1" dirty="0"/>
              <a:t>국가공무원 행정직 </a:t>
            </a:r>
            <a:r>
              <a:rPr lang="ko-KR" altLang="en-US" dirty="0"/>
              <a:t>시험을 칠 것 </a:t>
            </a:r>
            <a:r>
              <a:rPr lang="en-US" altLang="ko-KR" dirty="0"/>
              <a:t>(</a:t>
            </a:r>
            <a:r>
              <a:rPr lang="ko-KR" altLang="en-US" dirty="0"/>
              <a:t>일반행정보다 </a:t>
            </a:r>
            <a:r>
              <a:rPr lang="ko-KR" altLang="en-US" b="1" dirty="0"/>
              <a:t>고용노동 직렬</a:t>
            </a:r>
            <a:r>
              <a:rPr lang="ko-KR" altLang="en-US" dirty="0"/>
              <a:t>이</a:t>
            </a:r>
            <a:r>
              <a:rPr lang="ko-KR" altLang="en-US" b="1" dirty="0"/>
              <a:t> </a:t>
            </a:r>
            <a:r>
              <a:rPr lang="ko-KR" altLang="en-US" dirty="0"/>
              <a:t>유리</a:t>
            </a:r>
            <a:r>
              <a:rPr lang="en-US" altLang="ko-KR" dirty="0"/>
              <a:t>!)</a:t>
            </a:r>
          </a:p>
          <a:p>
            <a:endParaRPr lang="en-US" altLang="ko-KR" dirty="0"/>
          </a:p>
          <a:p>
            <a:r>
              <a:rPr lang="ko-KR" altLang="en-US" b="1" dirty="0"/>
              <a:t>시험 과목</a:t>
            </a:r>
            <a:r>
              <a:rPr lang="en-US" altLang="ko-KR" dirty="0"/>
              <a:t>(1</a:t>
            </a:r>
            <a:r>
              <a:rPr lang="ko-KR" altLang="en-US" dirty="0"/>
              <a:t>차</a:t>
            </a:r>
            <a:r>
              <a:rPr lang="en-US" altLang="ko-KR" dirty="0"/>
              <a:t>)</a:t>
            </a:r>
          </a:p>
          <a:p>
            <a:pPr marL="0" indent="0">
              <a:buNone/>
            </a:pPr>
            <a:r>
              <a:rPr lang="en-US" altLang="ko-KR" dirty="0"/>
              <a:t>     7</a:t>
            </a:r>
            <a:r>
              <a:rPr lang="ko-KR" altLang="en-US" dirty="0"/>
              <a:t>급</a:t>
            </a:r>
            <a:r>
              <a:rPr lang="en-US" altLang="ko-KR" dirty="0"/>
              <a:t>) </a:t>
            </a:r>
            <a:r>
              <a:rPr lang="ko-KR" altLang="en-US" dirty="0"/>
              <a:t>국어</a:t>
            </a:r>
            <a:r>
              <a:rPr lang="en-US" altLang="ko-KR" dirty="0"/>
              <a:t>(</a:t>
            </a:r>
            <a:r>
              <a:rPr lang="ko-KR" altLang="en-US" dirty="0"/>
              <a:t>한문 포함</a:t>
            </a:r>
            <a:r>
              <a:rPr lang="en-US" altLang="ko-KR" dirty="0"/>
              <a:t>), </a:t>
            </a:r>
            <a:r>
              <a:rPr lang="ko-KR" altLang="en-US" dirty="0"/>
              <a:t>영어</a:t>
            </a:r>
            <a:r>
              <a:rPr lang="en-US" altLang="ko-KR" dirty="0"/>
              <a:t>(</a:t>
            </a:r>
            <a:r>
              <a:rPr lang="ko-KR" altLang="en-US" dirty="0"/>
              <a:t>토익 등 영어능력검정시험으로 대체</a:t>
            </a:r>
            <a:r>
              <a:rPr lang="en-US" altLang="ko-KR" dirty="0"/>
              <a:t>), </a:t>
            </a:r>
            <a:r>
              <a:rPr lang="ko-KR" altLang="en-US" dirty="0"/>
              <a:t>한국사</a:t>
            </a:r>
            <a:r>
              <a:rPr lang="en-US" altLang="ko-KR" dirty="0"/>
              <a:t>,    </a:t>
            </a:r>
          </a:p>
          <a:p>
            <a:pPr marL="0" indent="0">
              <a:buNone/>
            </a:pPr>
            <a:r>
              <a:rPr lang="en-US" altLang="ko-KR" dirty="0"/>
              <a:t>             </a:t>
            </a:r>
            <a:r>
              <a:rPr lang="ko-KR" altLang="en-US" dirty="0"/>
              <a:t>헌법</a:t>
            </a:r>
            <a:r>
              <a:rPr lang="en-US" altLang="ko-KR" dirty="0"/>
              <a:t>, </a:t>
            </a:r>
            <a:r>
              <a:rPr lang="ko-KR" altLang="en-US" dirty="0"/>
              <a:t>행정법</a:t>
            </a:r>
            <a:r>
              <a:rPr lang="en-US" altLang="ko-KR" dirty="0"/>
              <a:t>, </a:t>
            </a:r>
            <a:r>
              <a:rPr lang="ko-KR" altLang="en-US" dirty="0"/>
              <a:t>노동법</a:t>
            </a:r>
            <a:r>
              <a:rPr lang="en-US" altLang="ko-KR" dirty="0"/>
              <a:t>, </a:t>
            </a:r>
            <a:r>
              <a:rPr lang="ko-KR" altLang="en-US" dirty="0"/>
              <a:t>경제학 </a:t>
            </a:r>
            <a:r>
              <a:rPr lang="en-US" altLang="ko-KR" dirty="0"/>
              <a:t>= </a:t>
            </a:r>
            <a:r>
              <a:rPr lang="ko-KR" altLang="en-US" b="1" dirty="0"/>
              <a:t>총 </a:t>
            </a:r>
            <a:r>
              <a:rPr lang="en-US" altLang="ko-KR" b="1" dirty="0"/>
              <a:t>7</a:t>
            </a:r>
            <a:r>
              <a:rPr lang="ko-KR" altLang="en-US" b="1" dirty="0"/>
              <a:t>과목</a:t>
            </a:r>
            <a:endParaRPr lang="en-US" altLang="ko-KR" b="1" dirty="0"/>
          </a:p>
          <a:p>
            <a:pPr marL="0" indent="0">
              <a:buNone/>
            </a:pPr>
            <a:r>
              <a:rPr lang="en-US" altLang="ko-KR" dirty="0"/>
              <a:t>     9</a:t>
            </a:r>
            <a:r>
              <a:rPr lang="ko-KR" altLang="en-US" dirty="0"/>
              <a:t>급</a:t>
            </a:r>
            <a:r>
              <a:rPr lang="en-US" altLang="ko-KR" dirty="0"/>
              <a:t>) </a:t>
            </a:r>
            <a:r>
              <a:rPr lang="ko-KR" altLang="en-US" dirty="0"/>
              <a:t>국어</a:t>
            </a:r>
            <a:r>
              <a:rPr lang="en-US" altLang="ko-KR" dirty="0"/>
              <a:t>, </a:t>
            </a:r>
            <a:r>
              <a:rPr lang="ko-KR" altLang="en-US" dirty="0"/>
              <a:t>영어</a:t>
            </a:r>
            <a:r>
              <a:rPr lang="en-US" altLang="ko-KR" dirty="0"/>
              <a:t>, </a:t>
            </a:r>
            <a:r>
              <a:rPr lang="ko-KR" altLang="en-US" dirty="0"/>
              <a:t>한국사</a:t>
            </a:r>
            <a:r>
              <a:rPr lang="en-US" altLang="ko-KR" dirty="0"/>
              <a:t> (</a:t>
            </a:r>
            <a:r>
              <a:rPr lang="ko-KR" altLang="en-US" dirty="0"/>
              <a:t>필수</a:t>
            </a:r>
            <a:r>
              <a:rPr lang="en-US" altLang="ko-KR" dirty="0"/>
              <a:t>)</a:t>
            </a:r>
          </a:p>
          <a:p>
            <a:pPr marL="0" indent="0">
              <a:buNone/>
            </a:pPr>
            <a:r>
              <a:rPr lang="en-US" altLang="ko-KR" dirty="0"/>
              <a:t>             </a:t>
            </a:r>
            <a:r>
              <a:rPr lang="ko-KR" altLang="en-US" dirty="0"/>
              <a:t>노동법개론</a:t>
            </a:r>
            <a:r>
              <a:rPr lang="en-US" altLang="ko-KR" dirty="0"/>
              <a:t>, </a:t>
            </a:r>
            <a:r>
              <a:rPr lang="ko-KR" altLang="en-US" dirty="0"/>
              <a:t>행정법총론</a:t>
            </a:r>
            <a:r>
              <a:rPr lang="en-US" altLang="ko-KR" dirty="0"/>
              <a:t>, </a:t>
            </a:r>
            <a:r>
              <a:rPr lang="ko-KR" altLang="en-US" dirty="0"/>
              <a:t>행정학개론</a:t>
            </a:r>
            <a:r>
              <a:rPr lang="en-US" altLang="ko-KR" dirty="0"/>
              <a:t>, </a:t>
            </a:r>
            <a:r>
              <a:rPr lang="ko-KR" altLang="en-US" dirty="0"/>
              <a:t>사회</a:t>
            </a:r>
            <a:r>
              <a:rPr lang="en-US" altLang="ko-KR" dirty="0"/>
              <a:t>, </a:t>
            </a:r>
            <a:r>
              <a:rPr lang="ko-KR" altLang="en-US" dirty="0"/>
              <a:t>수학</a:t>
            </a:r>
            <a:r>
              <a:rPr lang="en-US" altLang="ko-KR" dirty="0"/>
              <a:t>, </a:t>
            </a:r>
            <a:r>
              <a:rPr lang="ko-KR" altLang="en-US" dirty="0"/>
              <a:t>과학</a:t>
            </a:r>
            <a:r>
              <a:rPr lang="en-US" altLang="ko-KR" dirty="0"/>
              <a:t> (2</a:t>
            </a:r>
            <a:r>
              <a:rPr lang="ko-KR" altLang="en-US" dirty="0"/>
              <a:t>과목 선택</a:t>
            </a:r>
            <a:r>
              <a:rPr lang="en-US" altLang="ko-KR" dirty="0"/>
              <a:t>) = </a:t>
            </a:r>
            <a:r>
              <a:rPr lang="ko-KR" altLang="en-US" b="1" dirty="0"/>
              <a:t>총 </a:t>
            </a:r>
            <a:r>
              <a:rPr lang="en-US" altLang="ko-KR" b="1" dirty="0"/>
              <a:t>5</a:t>
            </a:r>
            <a:r>
              <a:rPr lang="ko-KR" altLang="en-US" b="1" dirty="0"/>
              <a:t>과목</a:t>
            </a:r>
            <a:endParaRPr lang="en-US" altLang="ko-KR" b="1" dirty="0"/>
          </a:p>
          <a:p>
            <a:pPr marL="0" indent="0">
              <a:buNone/>
            </a:pPr>
            <a:endParaRPr lang="ko-KR" altLang="en-US" dirty="0"/>
          </a:p>
          <a:p>
            <a:r>
              <a:rPr lang="en-US" altLang="ko-KR" dirty="0"/>
              <a:t>1,2</a:t>
            </a:r>
            <a:r>
              <a:rPr lang="ko-KR" altLang="en-US" dirty="0"/>
              <a:t>차</a:t>
            </a:r>
            <a:r>
              <a:rPr lang="en-US" altLang="ko-KR" dirty="0"/>
              <a:t>(</a:t>
            </a:r>
            <a:r>
              <a:rPr lang="ko-KR" altLang="en-US" dirty="0"/>
              <a:t>면접</a:t>
            </a:r>
            <a:r>
              <a:rPr lang="en-US" altLang="ko-KR" dirty="0"/>
              <a:t>)</a:t>
            </a:r>
            <a:r>
              <a:rPr lang="ko-KR" altLang="en-US" dirty="0"/>
              <a:t> 시험까지 모두 합격하면 </a:t>
            </a:r>
            <a:r>
              <a:rPr lang="ko-KR" altLang="en-US" dirty="0" err="1"/>
              <a:t>ㅡ</a:t>
            </a:r>
            <a:r>
              <a:rPr lang="en-US" altLang="ko-KR" dirty="0"/>
              <a:t>&gt;</a:t>
            </a:r>
          </a:p>
          <a:p>
            <a:pPr marL="0" indent="0">
              <a:buNone/>
            </a:pPr>
            <a:r>
              <a:rPr lang="en-US" altLang="ko-KR" dirty="0"/>
              <a:t>     </a:t>
            </a:r>
            <a:r>
              <a:rPr lang="ko-KR" altLang="en-US" dirty="0"/>
              <a:t>근무지는 </a:t>
            </a:r>
            <a:r>
              <a:rPr lang="ko-KR" altLang="en-US" b="1" dirty="0"/>
              <a:t>합격자 주소지</a:t>
            </a:r>
            <a:r>
              <a:rPr lang="ko-KR" altLang="en-US" dirty="0"/>
              <a:t>와 </a:t>
            </a:r>
            <a:r>
              <a:rPr lang="ko-KR" altLang="en-US" b="1" dirty="0"/>
              <a:t>합격 성적</a:t>
            </a:r>
            <a:r>
              <a:rPr lang="ko-KR" altLang="en-US" dirty="0"/>
              <a:t>을 기준으로 국가에서 결정</a:t>
            </a: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795515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AEAFB8E-4F07-46E1-AC5D-D68290CA27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9111" y="3094318"/>
            <a:ext cx="9404723" cy="1400530"/>
          </a:xfrm>
        </p:spPr>
        <p:txBody>
          <a:bodyPr/>
          <a:lstStyle/>
          <a:p>
            <a:r>
              <a:rPr lang="ko-KR" altLang="en-US" dirty="0"/>
              <a:t>감사합니다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0720063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이온">
  <a:themeElements>
    <a:clrScheme name="이온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이온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이온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42</TotalTime>
  <Words>311</Words>
  <Application>Microsoft Office PowerPoint</Application>
  <PresentationFormat>와이드스크린</PresentationFormat>
  <Paragraphs>55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2" baseType="lpstr">
      <vt:lpstr>나눔바른고딕</vt:lpstr>
      <vt:lpstr>Arial</vt:lpstr>
      <vt:lpstr>Century Gothic</vt:lpstr>
      <vt:lpstr>Wingdings 3</vt:lpstr>
      <vt:lpstr>이온</vt:lpstr>
      <vt:lpstr>울산 산업안전의 파수꾼,  울산고용노동지청 </vt:lpstr>
      <vt:lpstr>목차</vt:lpstr>
      <vt:lpstr>PowerPoint 프레젠테이션</vt:lpstr>
      <vt:lpstr>주요 업무 수행 사례</vt:lpstr>
      <vt:lpstr>업무의 장단점 </vt:lpstr>
      <vt:lpstr>지청에서 일하는 방법(입직 요건) </vt:lpstr>
      <vt:lpstr>감사합니다.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울산 산업안전의 파수꾼,  울산고용노동지청 </dc:title>
  <dc:creator>박 경민</dc:creator>
  <cp:lastModifiedBy>박 경민</cp:lastModifiedBy>
  <cp:revision>18</cp:revision>
  <dcterms:created xsi:type="dcterms:W3CDTF">2019-11-28T13:51:14Z</dcterms:created>
  <dcterms:modified xsi:type="dcterms:W3CDTF">2019-12-09T03:00:43Z</dcterms:modified>
</cp:coreProperties>
</file>