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277" r:id="rId3"/>
    <p:sldId id="282" r:id="rId4"/>
    <p:sldId id="278" r:id="rId5"/>
    <p:sldId id="306" r:id="rId6"/>
    <p:sldId id="304" r:id="rId7"/>
    <p:sldId id="305" r:id="rId8"/>
    <p:sldId id="307" r:id="rId9"/>
    <p:sldId id="308" r:id="rId10"/>
    <p:sldId id="309" r:id="rId11"/>
    <p:sldId id="312" r:id="rId12"/>
    <p:sldId id="311" r:id="rId13"/>
    <p:sldId id="315" r:id="rId14"/>
    <p:sldId id="310" r:id="rId15"/>
    <p:sldId id="314" r:id="rId16"/>
    <p:sldId id="313" r:id="rId17"/>
    <p:sldId id="316" r:id="rId18"/>
    <p:sldId id="285" r:id="rId19"/>
    <p:sldId id="279" r:id="rId20"/>
    <p:sldId id="281" r:id="rId21"/>
    <p:sldId id="280" r:id="rId22"/>
    <p:sldId id="283" r:id="rId23"/>
    <p:sldId id="287" r:id="rId24"/>
    <p:sldId id="286" r:id="rId25"/>
    <p:sldId id="290" r:id="rId26"/>
    <p:sldId id="291" r:id="rId27"/>
    <p:sldId id="293" r:id="rId28"/>
    <p:sldId id="292" r:id="rId29"/>
    <p:sldId id="289" r:id="rId30"/>
    <p:sldId id="297" r:id="rId31"/>
    <p:sldId id="296" r:id="rId32"/>
    <p:sldId id="295" r:id="rId33"/>
    <p:sldId id="294" r:id="rId34"/>
    <p:sldId id="299" r:id="rId35"/>
    <p:sldId id="298" r:id="rId36"/>
    <p:sldId id="300" r:id="rId37"/>
    <p:sldId id="317" r:id="rId38"/>
    <p:sldId id="322" r:id="rId39"/>
    <p:sldId id="321" r:id="rId40"/>
    <p:sldId id="320" r:id="rId41"/>
    <p:sldId id="319" r:id="rId42"/>
    <p:sldId id="318" r:id="rId43"/>
    <p:sldId id="324" r:id="rId44"/>
    <p:sldId id="302" r:id="rId45"/>
    <p:sldId id="301" r:id="rId46"/>
    <p:sldId id="303" r:id="rId47"/>
  </p:sldIdLst>
  <p:sldSz cx="9144000" cy="6858000" type="screen4x3"/>
  <p:notesSz cx="6858000" cy="9144000"/>
  <p:defaultTextStyle>
    <a:defPPr>
      <a:defRPr lang="ko-K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5pPr>
    <a:lvl6pPr marL="22860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6pPr>
    <a:lvl7pPr marL="27432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7pPr>
    <a:lvl8pPr marL="32004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8pPr>
    <a:lvl9pPr marL="3657600" algn="l" defTabSz="914400" rtl="0" eaLnBrk="1" latinLnBrk="1" hangingPunct="1">
      <a:defRPr kern="1200">
        <a:solidFill>
          <a:schemeClr val="tx1"/>
        </a:solidFill>
        <a:latin typeface="맑은 고딕" panose="020B0503020000020004" pitchFamily="50" charset="-127"/>
        <a:ea typeface="맑은 고딕" panose="020B0503020000020004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1276"/>
    <a:srgbClr val="00CC00"/>
    <a:srgbClr val="60EC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9" autoAdjust="0"/>
    <p:restoredTop sz="94660" autoAdjust="0"/>
  </p:normalViewPr>
  <p:slideViewPr>
    <p:cSldViewPr>
      <p:cViewPr varScale="1">
        <p:scale>
          <a:sx n="114" d="100"/>
          <a:sy n="114" d="100"/>
        </p:scale>
        <p:origin x="1716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FA496888-E00D-4E44-9C42-B06869A9F25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0AD2AC0-652A-4B43-B615-E0DFB6F9B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5504D11-7CF5-48B3-9EEA-539F99FA70A0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4" name="슬라이드 이미지 개체 틀 3">
            <a:extLst>
              <a:ext uri="{FF2B5EF4-FFF2-40B4-BE49-F238E27FC236}">
                <a16:creationId xmlns:a16="http://schemas.microsoft.com/office/drawing/2014/main" id="{DDE57075-90FD-42BD-837B-42B64E0EEF9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>
            <a:extLst>
              <a:ext uri="{FF2B5EF4-FFF2-40B4-BE49-F238E27FC236}">
                <a16:creationId xmlns:a16="http://schemas.microsoft.com/office/drawing/2014/main" id="{029064D4-7770-48FB-BBA6-00E9970373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0AC4A7D-4B68-4F86-82BD-B78001A68EB4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BAF4DBF-53E0-4FFF-A401-7A9D6F4D1AF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79BF18D-8DDE-4145-AC07-A4C1B8D5FA0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A3DC0A5-7451-4E1A-99B5-097A1FD81E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250B2-20A0-4620-A35D-BEAF07E21EBD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FDEA26A-942A-4650-9E4F-FD812E31A5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E18EE90-2113-446D-B2D2-656EA0DCC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9E870A-315E-4338-998A-60CA16E1BC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90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E34A9-9F06-488D-B921-40364580E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51233-ADAE-439C-8EF1-D75DFF815E80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643AA72-F44F-464B-BBDE-E7F2BFF57F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9D8B9E3-57D7-47C0-9458-B1617B2F1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98FC0D-C347-4A41-8A46-8B4582CCD2C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2858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78AF91E-2C05-4E2B-A960-B76A0AC90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D5BDE1-68B3-49FA-A08D-A65E2DD13DE4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593A16-5CAD-4EAE-937D-AEDC30016B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377E8E0-ABA0-43EA-BDCC-DE2734806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4D5C03-B5BF-4307-AC84-9B171CA5F83D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78522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9081AC27-3EFC-46C0-86DA-E58F24A99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3F5E8A-CC59-495C-A574-907BBFA75C3C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EBEECEB0-7E5F-4301-9BDE-E93324BFC3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B9D0A5DD-EFA4-48B2-A7DF-36CADF5438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6A507-361D-4DE7-8C59-A0BEA932251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0667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3">
            <a:extLst>
              <a:ext uri="{FF2B5EF4-FFF2-40B4-BE49-F238E27FC236}">
                <a16:creationId xmlns:a16="http://schemas.microsoft.com/office/drawing/2014/main" id="{56417B8C-7247-40FD-AFD0-17D7F0FE0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94828-CEF8-47C8-BA7F-C4D397644431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8" name="바닥글 개체 틀 4">
            <a:extLst>
              <a:ext uri="{FF2B5EF4-FFF2-40B4-BE49-F238E27FC236}">
                <a16:creationId xmlns:a16="http://schemas.microsoft.com/office/drawing/2014/main" id="{69CC178B-5295-49EC-A1E1-D631FB541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>
            <a:extLst>
              <a:ext uri="{FF2B5EF4-FFF2-40B4-BE49-F238E27FC236}">
                <a16:creationId xmlns:a16="http://schemas.microsoft.com/office/drawing/2014/main" id="{3E5F20BB-EC88-41EF-9D09-FF3A8D166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719BC8-C399-4F47-98BB-B2165BC40AD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359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3">
            <a:extLst>
              <a:ext uri="{FF2B5EF4-FFF2-40B4-BE49-F238E27FC236}">
                <a16:creationId xmlns:a16="http://schemas.microsoft.com/office/drawing/2014/main" id="{5BC7F437-6AFB-48C2-A4AF-ADCA8E38F6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976C0-C779-4946-8537-1598C0BD55C3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4" name="바닥글 개체 틀 4">
            <a:extLst>
              <a:ext uri="{FF2B5EF4-FFF2-40B4-BE49-F238E27FC236}">
                <a16:creationId xmlns:a16="http://schemas.microsoft.com/office/drawing/2014/main" id="{E4631341-929D-47CE-8C25-BEDC22C7F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>
            <a:extLst>
              <a:ext uri="{FF2B5EF4-FFF2-40B4-BE49-F238E27FC236}">
                <a16:creationId xmlns:a16="http://schemas.microsoft.com/office/drawing/2014/main" id="{D8A8CAE4-75F3-4258-94FB-C597B9657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3C5F4-695C-4C7D-96B9-F6C1B099653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3726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>
            <a:extLst>
              <a:ext uri="{FF2B5EF4-FFF2-40B4-BE49-F238E27FC236}">
                <a16:creationId xmlns:a16="http://schemas.microsoft.com/office/drawing/2014/main" id="{6F383FAB-F889-45A6-8570-9E842F7A57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3FF4F7-C3BE-455C-AFC4-31410A9F7A98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3" name="바닥글 개체 틀 4">
            <a:extLst>
              <a:ext uri="{FF2B5EF4-FFF2-40B4-BE49-F238E27FC236}">
                <a16:creationId xmlns:a16="http://schemas.microsoft.com/office/drawing/2014/main" id="{0A71D691-A84E-48C4-B33F-C978EE1D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>
            <a:extLst>
              <a:ext uri="{FF2B5EF4-FFF2-40B4-BE49-F238E27FC236}">
                <a16:creationId xmlns:a16="http://schemas.microsoft.com/office/drawing/2014/main" id="{FAC52F0D-0B77-4466-AD9B-CD290F629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990AD-10D8-4302-B657-A5A2A180D75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288312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D53ADA96-E538-4247-A2ED-B068683E91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01F3-8549-4187-867A-203062755236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1B58BA2D-3AF4-4022-83A1-BE45A5774E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FE3DE389-7EC1-4BF5-B5B7-B8BDF0392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BF81D-23C4-462B-B675-B72DEABFC84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987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3">
            <a:extLst>
              <a:ext uri="{FF2B5EF4-FFF2-40B4-BE49-F238E27FC236}">
                <a16:creationId xmlns:a16="http://schemas.microsoft.com/office/drawing/2014/main" id="{EBB4AF57-7F4D-4EDB-BEF9-6F8E9B6D1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D1412-C023-4AE7-B6B1-CE6359207308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6" name="바닥글 개체 틀 4">
            <a:extLst>
              <a:ext uri="{FF2B5EF4-FFF2-40B4-BE49-F238E27FC236}">
                <a16:creationId xmlns:a16="http://schemas.microsoft.com/office/drawing/2014/main" id="{D147465E-2756-4C3A-B256-3EA3719F11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>
            <a:extLst>
              <a:ext uri="{FF2B5EF4-FFF2-40B4-BE49-F238E27FC236}">
                <a16:creationId xmlns:a16="http://schemas.microsoft.com/office/drawing/2014/main" id="{77B4001D-7128-4E20-B7F4-5F4C2C91F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61216D-5292-4C62-8D39-A7377E65759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2235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C021E60-B603-48E6-8B55-FFE517488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C0A4E-C1E5-4857-A1DC-C87CBF800109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1FCD269-46D6-4A5C-8D2B-247B18CE2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7E1A794-3694-48D6-9D4B-5B175EA29B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1034B-76F5-4B81-BE59-25A01EA4A9F0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680354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FBF63D3-E16E-4F96-8D5D-DD6D9741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6A5EAC-659B-477B-A1C3-C2E0AC6D9581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2310E02-7E8D-49DC-974D-ACDD1E24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61F9B3A-E68E-4378-A645-B373880E5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22AA4-D091-40A7-AE83-58673463649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8676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>
            <a:extLst>
              <a:ext uri="{FF2B5EF4-FFF2-40B4-BE49-F238E27FC236}">
                <a16:creationId xmlns:a16="http://schemas.microsoft.com/office/drawing/2014/main" id="{0EDB6C8E-B499-47F3-982E-79EA119551F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sp>
        <p:nvSpPr>
          <p:cNvPr id="1027" name="텍스트 개체 틀 2">
            <a:extLst>
              <a:ext uri="{FF2B5EF4-FFF2-40B4-BE49-F238E27FC236}">
                <a16:creationId xmlns:a16="http://schemas.microsoft.com/office/drawing/2014/main" id="{5D9CD60D-8D14-45A0-9C36-D1D1D20AE4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4CA826-3105-4701-B12A-52EB4844B8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F533AF5-7CE2-4965-ACE2-51E7802F7D1D}" type="datetimeFigureOut">
              <a:rPr lang="ko-KR" altLang="en-US"/>
              <a:pPr>
                <a:defRPr/>
              </a:pPr>
              <a:t>2019-12-06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769624-D95A-4B88-A925-8454570D366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CB35D9-45BA-4B97-953E-2EC96B8CA8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latinLnBrk="1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FA943503-F8A2-4D4B-B00B-60ACB0E46EC9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anose="020B0503020000020004" pitchFamily="50" charset="-127"/>
          <a:ea typeface="맑은 고딕" panose="020B0503020000020004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terms.naver.com/entry.nhn?docId=2209682&amp;ref=y" TargetMode="External"/><Relationship Id="rId2" Type="http://schemas.openxmlformats.org/officeDocument/2006/relationships/hyperlink" Target="http://terms.naver.com/entry.nhn?docId=2210545&amp;ref=y" TargetMode="External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terms.naver.com/entry.nhn?docId=2210517&amp;ref=y" TargetMode="External"/><Relationship Id="rId4" Type="http://schemas.openxmlformats.org/officeDocument/2006/relationships/hyperlink" Target="http://terms.naver.com/entry.nhn?docId=2208872&amp;ref=y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구름 12">
            <a:extLst>
              <a:ext uri="{FF2B5EF4-FFF2-40B4-BE49-F238E27FC236}">
                <a16:creationId xmlns:a16="http://schemas.microsoft.com/office/drawing/2014/main" id="{FF45491F-9269-441F-8D38-1706FE800285}"/>
              </a:ext>
            </a:extLst>
          </p:cNvPr>
          <p:cNvSpPr/>
          <p:nvPr/>
        </p:nvSpPr>
        <p:spPr>
          <a:xfrm>
            <a:off x="285750" y="2286000"/>
            <a:ext cx="3929063" cy="3500438"/>
          </a:xfrm>
          <a:prstGeom prst="cloud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32C79E06-8762-4C94-AEF6-DC2EEA5A6D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02966" y="3357562"/>
            <a:ext cx="1669562" cy="228601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50B708B-48AD-4C81-A501-99BFC613881A}"/>
              </a:ext>
            </a:extLst>
          </p:cNvPr>
          <p:cNvSpPr txBox="1"/>
          <p:nvPr/>
        </p:nvSpPr>
        <p:spPr>
          <a:xfrm>
            <a:off x="4506913" y="4643438"/>
            <a:ext cx="2428875" cy="8302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대표</a:t>
            </a:r>
            <a:r>
              <a:rPr lang="en-US" altLang="ko-KR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 </a:t>
            </a: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공인노무사 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latin typeface="휴먼편지체" pitchFamily="18" charset="-127"/>
              <a:ea typeface="휴먼편지체" pitchFamily="18" charset="-127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2400" b="1" dirty="0">
                <a:solidFill>
                  <a:schemeClr val="tx2">
                    <a:lumMod val="75000"/>
                  </a:schemeClr>
                </a:solidFill>
                <a:latin typeface="휴먼편지체" pitchFamily="18" charset="-127"/>
                <a:ea typeface="휴먼편지체" pitchFamily="18" charset="-127"/>
              </a:rPr>
              <a:t>김성길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0097B42-EF0B-4B0D-AA48-7DEDBE8AE61D}"/>
              </a:ext>
            </a:extLst>
          </p:cNvPr>
          <p:cNvSpPr txBox="1"/>
          <p:nvPr/>
        </p:nvSpPr>
        <p:spPr>
          <a:xfrm>
            <a:off x="428596" y="3000372"/>
            <a:ext cx="3571900" cy="1446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“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산업재해 보상</a:t>
            </a:r>
            <a:endParaRPr lang="en-US" altLang="ko-KR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휴먼아미체" pitchFamily="18" charset="-127"/>
              <a:ea typeface="휴먼아미체" pitchFamily="18" charset="-127"/>
              <a:cs typeface="Aharoni" pitchFamily="2" charset="-79"/>
            </a:endParaRPr>
          </a:p>
          <a:p>
            <a:pPr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(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출퇴근 재해 포함</a:t>
            </a:r>
            <a:r>
              <a:rPr lang="en-US" altLang="ko-KR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)”</a:t>
            </a:r>
            <a:r>
              <a:rPr lang="ko-KR" altLang="en-US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휴먼아미체" pitchFamily="18" charset="-127"/>
                <a:ea typeface="휴먼아미체" pitchFamily="18" charset="-127"/>
                <a:cs typeface="Aharoni" pitchFamily="2" charset="-79"/>
              </a:rPr>
              <a:t> 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72389395-70B0-45CA-B371-74702E16B45C}"/>
              </a:ext>
            </a:extLst>
          </p:cNvPr>
          <p:cNvSpPr/>
          <p:nvPr/>
        </p:nvSpPr>
        <p:spPr>
          <a:xfrm>
            <a:off x="4500563" y="3071813"/>
            <a:ext cx="4429125" cy="2928937"/>
          </a:xfrm>
          <a:prstGeom prst="rect">
            <a:avLst/>
          </a:prstGeom>
          <a:noFill/>
          <a:ln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70BB322-E063-4176-AE3E-8BFC65D955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98963" y="4208463"/>
            <a:ext cx="26431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ko-KR" altLang="en-US" sz="20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노동법률사무소</a:t>
            </a:r>
            <a:r>
              <a:rPr lang="ko-KR" altLang="en-US" sz="2400">
                <a:solidFill>
                  <a:srgbClr val="00206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호연</a:t>
            </a:r>
          </a:p>
        </p:txBody>
      </p:sp>
      <p:pic>
        <p:nvPicPr>
          <p:cNvPr id="3083" name="그림 2">
            <a:extLst>
              <a:ext uri="{FF2B5EF4-FFF2-40B4-BE49-F238E27FC236}">
                <a16:creationId xmlns:a16="http://schemas.microsoft.com/office/drawing/2014/main" id="{2ABDD36D-099E-4F7F-B42C-477455ABC8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425" y="3248025"/>
            <a:ext cx="1598613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graphicFrame>
        <p:nvGraphicFramePr>
          <p:cNvPr id="16" name="표 15">
            <a:extLst>
              <a:ext uri="{FF2B5EF4-FFF2-40B4-BE49-F238E27FC236}">
                <a16:creationId xmlns:a16="http://schemas.microsoft.com/office/drawing/2014/main" id="{576EA430-9B6E-41A6-9DF0-8102045EE05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3974365"/>
              </p:ext>
            </p:extLst>
          </p:nvPr>
        </p:nvGraphicFramePr>
        <p:xfrm>
          <a:off x="2078038" y="1052513"/>
          <a:ext cx="6815137" cy="5538789"/>
        </p:xfrm>
        <a:graphic>
          <a:graphicData uri="http://schemas.openxmlformats.org/drawingml/2006/table">
            <a:tbl>
              <a:tblPr>
                <a:tableStyleId>{3B4B98B0-60AC-42C2-AFA5-B58CD77FA1E5}</a:tableStyleId>
              </a:tblPr>
              <a:tblGrid>
                <a:gridCol w="15345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83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622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2007. 6.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강의 및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상시자문위원</a:t>
                      </a: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대우건설 안전관리자 협의회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2008. 3.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안전관리자협의회</a:t>
                      </a:r>
                      <a:r>
                        <a:rPr lang="ko-KR" altLang="en-US" sz="1000" b="1" kern="0" spc="-10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전문강사 및 자문위원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(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한화건설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,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대우건설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)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2008. 4.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종합상담실 전문위원</a:t>
                      </a: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울산광역시 중소기업지원센터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2008. 1.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국선노무사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부산지방노동위원회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134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2008. 1.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자율점검지원단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부산지방노동청울산지청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(100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인 이하 중소사업장에 대한 공익활동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)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2009. 4.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전문상담위원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부산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·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울산지방 중소기업청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607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2009. 2.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100" dirty="0">
                          <a:solidFill>
                            <a:schemeClr val="tx2"/>
                          </a:solidFill>
                          <a:effectLst/>
                        </a:rPr>
                        <a:t>전임 강사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전문건설공제조합 기술교육원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457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2008. 7.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～ 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업무상 질병판정위원회 판정위원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근로복지공단 부산지역본부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2.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울산울주경찰서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정보과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보안협력위원회 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2013. 3.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독자권익위원회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울산매일신문사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4.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금융소비자연맹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2009. 11.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공인노무사회 산재보험연구포럼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2011. 5.-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자문위원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울산테크노파크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컨텍센터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2013. 12.-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정치사관생도 </a:t>
                      </a: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1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기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새누리당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울산광역시당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2014. 3. - 2014.6.</a:t>
                      </a:r>
                      <a:endParaRPr 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생방송 정기 출연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KBS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방송국 </a:t>
                      </a: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RADIO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해피하모니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 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2014. 4.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울산광역시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의사회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>
                          <a:solidFill>
                            <a:schemeClr val="tx2"/>
                          </a:solidFill>
                          <a:effectLst/>
                        </a:rPr>
                        <a:t>2014. 8 - </a:t>
                      </a: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대한건설기계협회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264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2014. 11 - </a:t>
                      </a: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현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고문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0" dirty="0">
                          <a:solidFill>
                            <a:schemeClr val="tx2"/>
                          </a:solidFill>
                          <a:effectLst/>
                        </a:rPr>
                        <a:t>울산 </a:t>
                      </a:r>
                      <a:r>
                        <a:rPr lang="ko-KR" altLang="en-US" sz="1000" b="1" kern="0" spc="0" dirty="0" err="1">
                          <a:solidFill>
                            <a:schemeClr val="tx2"/>
                          </a:solidFill>
                          <a:effectLst/>
                        </a:rPr>
                        <a:t>항운노동조합</a:t>
                      </a:r>
                      <a:endParaRPr lang="ko-KR" altLang="en-US" sz="1000" b="1" kern="0" spc="0" dirty="0">
                        <a:solidFill>
                          <a:schemeClr val="tx2"/>
                        </a:solidFill>
                        <a:effectLst/>
                        <a:latin typeface="+mn-lt"/>
                      </a:endParaRPr>
                    </a:p>
                  </a:txBody>
                  <a:tcPr marL="16797" marR="16797" marT="16796" marB="16796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  <p:sp>
        <p:nvSpPr>
          <p:cNvPr id="17" name="slide4_shape1">
            <a:extLst>
              <a:ext uri="{FF2B5EF4-FFF2-40B4-BE49-F238E27FC236}">
                <a16:creationId xmlns:a16="http://schemas.microsoft.com/office/drawing/2014/main" id="{6ABBEAC4-244C-4C28-8195-6A5188F27CE8}"/>
              </a:ext>
            </a:extLst>
          </p:cNvPr>
          <p:cNvSpPr/>
          <p:nvPr/>
        </p:nvSpPr>
        <p:spPr>
          <a:xfrm>
            <a:off x="323528" y="406405"/>
            <a:ext cx="11208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나눔고딕 ExtraBold"/>
                <a:ea typeface="나눔고딕 ExtraBold"/>
              </a:rPr>
              <a:t>略歷</a:t>
            </a:r>
            <a:endParaRPr sz="3600" dirty="0">
              <a:ln w="18415" cmpd="sng">
                <a:solidFill>
                  <a:srgbClr val="FFFFFF"/>
                </a:solidFill>
                <a:prstDash val="solid"/>
              </a:ln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나눔고딕 ExtraBold"/>
              <a:ea typeface="나눔고딕 ExtraBold"/>
            </a:endParaRPr>
          </a:p>
        </p:txBody>
      </p:sp>
      <p:cxnSp>
        <p:nvCxnSpPr>
          <p:cNvPr id="18" name="slide4_shape2">
            <a:extLst>
              <a:ext uri="{FF2B5EF4-FFF2-40B4-BE49-F238E27FC236}">
                <a16:creationId xmlns:a16="http://schemas.microsoft.com/office/drawing/2014/main" id="{4DE94B37-803A-4EBC-B746-96959417FE3E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lide4_shape3">
            <a:extLst>
              <a:ext uri="{FF2B5EF4-FFF2-40B4-BE49-F238E27FC236}">
                <a16:creationId xmlns:a16="http://schemas.microsoft.com/office/drawing/2014/main" id="{2428E2BD-332A-4B7F-85F0-DCFB7E3AA083}"/>
              </a:ext>
            </a:extLst>
          </p:cNvPr>
          <p:cNvCxnSpPr/>
          <p:nvPr/>
        </p:nvCxnSpPr>
        <p:spPr>
          <a:xfrm rot="10800000">
            <a:off x="431800" y="14128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lide4_shape7">
            <a:extLst>
              <a:ext uri="{FF2B5EF4-FFF2-40B4-BE49-F238E27FC236}">
                <a16:creationId xmlns:a16="http://schemas.microsoft.com/office/drawing/2014/main" id="{54E86AEF-B8BF-414E-97B2-1BE3851431F4}"/>
              </a:ext>
            </a:extLst>
          </p:cNvPr>
          <p:cNvSpPr/>
          <p:nvPr/>
        </p:nvSpPr>
        <p:spPr>
          <a:xfrm>
            <a:off x="1908175" y="260350"/>
            <a:ext cx="5040313" cy="792163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4000" b="1" spc="-100" dirty="0">
                <a:solidFill>
                  <a:schemeClr val="tx1"/>
                </a:solidFill>
              </a:rPr>
              <a:t>김성길</a:t>
            </a:r>
            <a:r>
              <a:rPr lang="ko-KR" altLang="en-US" sz="3600" b="1" spc="-100" dirty="0">
                <a:solidFill>
                  <a:schemeClr val="tx1"/>
                </a:solidFill>
              </a:rPr>
              <a:t> </a:t>
            </a:r>
            <a:r>
              <a:rPr lang="ko-KR" altLang="en-US" sz="2800" b="1" spc="-100" dirty="0">
                <a:solidFill>
                  <a:schemeClr val="tx1"/>
                </a:solidFill>
              </a:rPr>
              <a:t>노무사</a:t>
            </a:r>
            <a:r>
              <a:rPr lang="en-US" altLang="ko-KR" sz="2800" b="1" spc="-100" dirty="0">
                <a:solidFill>
                  <a:schemeClr val="tx1"/>
                </a:solidFill>
              </a:rPr>
              <a:t>/</a:t>
            </a:r>
            <a:r>
              <a:rPr lang="ko-KR" altLang="en-US" sz="2800" b="1" spc="-100" dirty="0">
                <a:solidFill>
                  <a:schemeClr val="tx1"/>
                </a:solidFill>
              </a:rPr>
              <a:t>손해정사</a:t>
            </a:r>
            <a:endParaRPr sz="2400" b="1" spc="-100" dirty="0">
              <a:solidFill>
                <a:schemeClr val="tx1"/>
              </a:solidFill>
              <a:ea typeface="맑은 고딕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E3BCC81-3F0E-4E55-BFE6-FC981B0536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2600" y="1074738"/>
            <a:ext cx="7158563" cy="57062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2_shape3">
            <a:extLst>
              <a:ext uri="{FF2B5EF4-FFF2-40B4-BE49-F238E27FC236}">
                <a16:creationId xmlns:a16="http://schemas.microsoft.com/office/drawing/2014/main" id="{FE1FAA35-DB2B-456E-ABDF-E4ADC9B22FE4}"/>
              </a:ext>
            </a:extLst>
          </p:cNvPr>
          <p:cNvSpPr/>
          <p:nvPr/>
        </p:nvSpPr>
        <p:spPr>
          <a:xfrm>
            <a:off x="2124075" y="1233488"/>
            <a:ext cx="6624638" cy="34909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산업재해란 무엇인가</a:t>
            </a: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산업재해보상보험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출퇴근 재해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742950" indent="-742950" algn="l">
              <a:lnSpc>
                <a:spcPct val="120000"/>
              </a:lnSpc>
              <a:buFontTx/>
              <a:buAutoNum type="arabicPlain"/>
              <a:defRPr/>
            </a:pPr>
            <a:r>
              <a:rPr lang="ko-KR" altLang="en-US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산업재해 처리절차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r>
              <a:rPr lang="en-US" altLang="ko-KR" sz="4000" b="1" spc="-1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itchFamily="50" charset="-127"/>
              </a:rPr>
              <a:t>5   Q &amp; A</a:t>
            </a:r>
            <a:endParaRPr lang="en-US" altLang="ko-KR"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120000"/>
              </a:lnSpc>
              <a:defRPr/>
            </a:pPr>
            <a:endParaRPr sz="4000" b="1" spc="-1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 </a:t>
            </a:r>
            <a:r>
              <a:rPr lang="ko-KR" altLang="en-US" sz="4800" b="1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재해란</a:t>
            </a:r>
            <a:endParaRPr lang="en-US" altLang="ko-KR"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defRPr/>
            </a:pPr>
            <a:r>
              <a:rPr 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          </a:t>
            </a:r>
            <a:r>
              <a:rPr lang="ko-KR" altLang="en-US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무엇인가</a:t>
            </a:r>
            <a:r>
              <a:rPr lang="en-US" altLang="ko-KR" sz="48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3A3189D-5625-49A8-AFC5-80A92B5ACD62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F0FBB98C-D119-4352-BD90-14106E60019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DFC968C-E3C9-4BAD-ABF5-DF6CE187832D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392F40D2-95BE-4DDC-A547-A75979DE4CEF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  </a:t>
            </a:r>
            <a:r>
              <a:rPr lang="ko-KR" altLang="en-US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산업재해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규정</a:t>
            </a:r>
            <a:r>
              <a:rPr lang="ko-KR" altLang="en-US" sz="20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2" name="slide4_shape5">
            <a:extLst>
              <a:ext uri="{FF2B5EF4-FFF2-40B4-BE49-F238E27FC236}">
                <a16:creationId xmlns:a16="http://schemas.microsoft.com/office/drawing/2014/main" id="{F9779589-8209-4E3E-AFD2-B285186E6C6E}"/>
              </a:ext>
            </a:extLst>
          </p:cNvPr>
          <p:cNvSpPr/>
          <p:nvPr/>
        </p:nvSpPr>
        <p:spPr>
          <a:xfrm>
            <a:off x="2128564" y="4149080"/>
            <a:ext cx="5827812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buFont typeface="Arial" pitchFamily="2" charset="2"/>
              <a:buChar char="•"/>
            </a:pP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즉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산업재해란 노동 과정에서 업무상 일어난 사고 또는 직업병으로 말미암아 근로자가 받는 신체적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·</a:t>
            </a:r>
            <a:r>
              <a:rPr lang="ko-KR" altLang="en-US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정신적 장애를 말한다</a:t>
            </a:r>
            <a:r>
              <a:rPr lang="en-US" altLang="ko-KR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</a:p>
          <a:p>
            <a:pPr marL="180975" indent="-180975">
              <a:buFont typeface="Arial" pitchFamily="2" charset="2"/>
              <a:buChar char="•"/>
            </a:pPr>
            <a:endParaRPr lang="en-US"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4BC10B5F-B9CA-4F01-B658-EB13A800C4D0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BC8BDC2C-3FF8-469E-BAD1-DEC7454AF8D5}"/>
              </a:ext>
            </a:extLst>
          </p:cNvPr>
          <p:cNvSpPr/>
          <p:nvPr/>
        </p:nvSpPr>
        <p:spPr>
          <a:xfrm>
            <a:off x="2124372" y="1700808"/>
            <a:ext cx="5832004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r>
              <a:rPr lang="ko-KR" altLang="en-US" sz="1600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국내의 산업재해 규정</a:t>
            </a:r>
            <a:endParaRPr lang="en-US" altLang="ko-KR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228600" indent="-228600" algn="l" defTabSz="914400" latinLnBrk="1"/>
            <a:endParaRPr sz="4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산업안전보건법 제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2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조에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-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산업재해는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"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근로자가 업무에 관계되는 건설물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설비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원재료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가스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증기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분진 등에 의하거나 작업 또는 기타 업무에 기인하여 사망 또는 부상하거나 질병에 이환 되는 것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"</a:t>
            </a:r>
            <a:endParaRPr lang="en-US" sz="16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0EB42220-17CF-4280-A3B6-49A009AF04BF}"/>
              </a:ext>
            </a:extLst>
          </p:cNvPr>
          <p:cNvSpPr/>
          <p:nvPr/>
        </p:nvSpPr>
        <p:spPr>
          <a:xfrm>
            <a:off x="2110282" y="5183371"/>
            <a:ext cx="5846093" cy="1125949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｢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근로기준법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｣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의 재해보상에 관한 규정은 강행규정이다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그러므로 재해보상청구권을 행사하지 않기로 하는 합의나 계약은 무효이다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21E3F1FC-09C2-4A54-9D44-9C3D54202F3F}"/>
              </a:ext>
            </a:extLst>
          </p:cNvPr>
          <p:cNvSpPr/>
          <p:nvPr/>
        </p:nvSpPr>
        <p:spPr>
          <a:xfrm>
            <a:off x="2124372" y="2927846"/>
            <a:ext cx="58320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endParaRPr sz="1600" b="1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  <a:p>
            <a:pPr marL="171450" indent="-171450">
              <a:buFont typeface="Arial" pitchFamily="34" charset="0"/>
              <a:buChar char="•"/>
            </a:pP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산업재해보상보험법 제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4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조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-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 업무상 재해에 대해 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'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업무상의 사유에 의한 근로자의 부상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질병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신체장애 또는 사망을 의미한다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'</a:t>
            </a:r>
            <a:r>
              <a:rPr lang="ko-KR" altLang="en-US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고 정의</a:t>
            </a:r>
            <a:r>
              <a:rPr lang="en-US" altLang="ko-KR" sz="160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맑은 고딕" pitchFamily="50" charset="-127"/>
              </a:rPr>
              <a:t>.</a:t>
            </a:r>
            <a:endParaRPr sz="1600" kern="1200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33360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/>
      <p:bldP spid="15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C95A6EC-EBFE-4A21-8D83-5839A36A8B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5BF55112-F085-45E3-936B-3AB356CD8B4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FEA3EFE-85B8-40D5-AB76-A833E1D8F736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8225717A-B73A-48FB-ABB1-F4F75F5338F7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사고 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&amp;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질병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188502AD-6AA1-4F3C-8CEE-24C664E9D4EF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67B87551-F928-4734-A69D-0C3144C77F0D}"/>
              </a:ext>
            </a:extLst>
          </p:cNvPr>
          <p:cNvSpPr/>
          <p:nvPr/>
        </p:nvSpPr>
        <p:spPr>
          <a:xfrm>
            <a:off x="2124372" y="1756410"/>
            <a:ext cx="5543972" cy="925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ts val="500"/>
              </a:lnSpc>
            </a:pPr>
            <a:endParaRPr sz="16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법에서 정하는 업무상 재해에는 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업무상 사고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와 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업무상 질병</a:t>
            </a:r>
            <a:r>
              <a:rPr lang="en-US" altLang="ko-KR" sz="1600" u="sng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600" u="sng" dirty="0">
                <a:solidFill>
                  <a:schemeClr val="tx2"/>
                </a:solidFill>
                <a:ea typeface="맑은 고딕" pitchFamily="50" charset="-127"/>
              </a:rPr>
              <a:t>직업병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이 포함되며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업무수행성과 </a:t>
            </a:r>
            <a:r>
              <a:rPr lang="ko-KR" altLang="en-US" sz="1600" dirty="0" err="1">
                <a:solidFill>
                  <a:schemeClr val="tx2"/>
                </a:solidFill>
                <a:ea typeface="맑은 고딕" pitchFamily="50" charset="-127"/>
              </a:rPr>
              <a:t>업무기인성이</a:t>
            </a:r>
            <a:r>
              <a:rPr lang="ko-KR" altLang="en-US" sz="1600" dirty="0">
                <a:solidFill>
                  <a:schemeClr val="tx2"/>
                </a:solidFill>
                <a:ea typeface="맑은 고딕" pitchFamily="50" charset="-127"/>
              </a:rPr>
              <a:t> 판단기준이 된다</a:t>
            </a:r>
            <a:r>
              <a:rPr lang="en-US" altLang="ko-KR" sz="16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2C6D7E2F-31DE-4109-832C-0204D447646F}"/>
              </a:ext>
            </a:extLst>
          </p:cNvPr>
          <p:cNvSpPr/>
          <p:nvPr/>
        </p:nvSpPr>
        <p:spPr>
          <a:xfrm>
            <a:off x="2124372" y="2762832"/>
            <a:ext cx="5543972" cy="35850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업무상 사고</a:t>
            </a:r>
            <a:endParaRPr lang="en-US" altLang="ko-KR" sz="20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6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근로자가 근로계약에 따른 업무나 그에 따르는 행위를 하던 중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제공한 시설물 등을 이용하던 중 그 시설물 등의 결함이나 관리소홀로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제공한 교통수단이나 그에 준하는 교통수단을 이용하는 등 사업주의 지배</a:t>
            </a:r>
            <a:r>
              <a:rPr lang="en-US" altLang="ko-KR" sz="16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관리 아래에서 출퇴근 중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사업주가 주관하거나 사업주의 지시에 따라 참여한 행사나 행사준비 중에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휴게시간 중 사업주의 지배</a:t>
            </a:r>
            <a:r>
              <a:rPr lang="en-US" altLang="ko-KR" sz="16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관리 아래에 있다고 볼 수 있는 행위로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그 밖에 업무와 관련하여 발생한 사고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8279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90DD94D7-343E-49DA-91E4-6464CCC89B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0EB82DC0-3BA6-4CAB-959C-D8CFBBE3428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416AE453-D2B0-4173-8B48-AEE4DEC6590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8C016F55-C717-4501-B62E-52A4CD7B7C32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사고 </a:t>
            </a:r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&amp; 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업무상 질병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80631402-0174-45E2-979A-A0A8A93FC9C9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F9889E41-BE95-4C3E-BEF2-49FE9479BAFB}"/>
              </a:ext>
            </a:extLst>
          </p:cNvPr>
          <p:cNvSpPr/>
          <p:nvPr/>
        </p:nvSpPr>
        <p:spPr>
          <a:xfrm>
            <a:off x="2124372" y="1772816"/>
            <a:ext cx="6336060" cy="21852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/>
            <a:r>
              <a:rPr lang="ko-KR" altLang="en-US" sz="16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업무상 질병</a:t>
            </a:r>
            <a:endParaRPr lang="en-US" altLang="ko-KR" sz="16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228600" indent="-228600" algn="l" defTabSz="914400" latinLnBrk="1"/>
            <a:endParaRPr sz="10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｢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산업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2"/>
              </a:rPr>
              <a:t>재해보상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보험법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｣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37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조제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항 제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2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호에서는 업무상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업무수행 과정에서 물리적 인자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因子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),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화학물질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3"/>
              </a:rPr>
              <a:t>분진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병원체</a:t>
            </a:r>
            <a:r>
              <a:rPr lang="en-US" altLang="ko-KR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신체에 부담을 주는 업무 등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4"/>
              </a:rPr>
              <a:t>근로자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의 건강에 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  <a:hlinkClick r:id="rId5"/>
              </a:rPr>
              <a:t>장해</a:t>
            </a:r>
            <a:r>
              <a:rPr lang="ko-KR" altLang="en-US" sz="1600" dirty="0">
                <a:solidFill>
                  <a:schemeClr val="tx2"/>
                </a:solidFill>
                <a:ea typeface="맑은 고딕" panose="020B0503020000020004" pitchFamily="50" charset="-127"/>
              </a:rPr>
              <a:t>를 일으킬 수 있는 요인을 취급하거나 그에 노출되어 발생한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업무상 부상이 원인이 되어 발생한 질병</a:t>
            </a:r>
            <a:endParaRPr lang="en-US" altLang="ko-KR" sz="16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600" spc="-20" dirty="0">
                <a:solidFill>
                  <a:schemeClr val="tx2"/>
                </a:solidFill>
                <a:ea typeface="맑은 고딕" pitchFamily="50" charset="-127"/>
              </a:rPr>
              <a:t>그 밖에 업무와 관련하여 발생한 질병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등 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구체적인정기준 시행령 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별표</a:t>
            </a:r>
            <a:r>
              <a:rPr lang="en-US" altLang="ko-KR" sz="1400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3]</a:t>
            </a:r>
            <a:endParaRPr lang="en-US" altLang="ko-KR" sz="16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622524A4-0B71-412F-9F74-B3AC6AC3B5FD}"/>
              </a:ext>
            </a:extLst>
          </p:cNvPr>
          <p:cNvSpPr/>
          <p:nvPr/>
        </p:nvSpPr>
        <p:spPr>
          <a:xfrm>
            <a:off x="2124372" y="3933056"/>
            <a:ext cx="6480076" cy="23761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</a:t>
            </a:r>
            <a:endParaRPr lang="en-US" altLang="ko-KR" sz="16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5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업무수행과정에서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위험요인을 취급하거나 노출된 경력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 있어야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유해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위험요인을 취급하거나 노출되는 업무시간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종사한 기간 및 업무환경 등에 비추어 볼 때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근로자의 질병을 유발할 수 있다고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인정되어야한다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근로자가 유해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위험요인에 노출되거나 취급한 것이 원인이 되어 그 질병이 발생하였다고 의학적으로 인정되어야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단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근로자가 상병을 악화시키는 행동을 하면 상당인과관계가 부정될 수 있다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14340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7DB26CE0-A925-4069-9A9B-6DCD72FB769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01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8B8AD9B1-AA96-4EAF-979D-37E3A5E3885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80555298-E190-4E5D-AE06-ADF7BBC54B5E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EF523331-0001-46B3-BD21-E6F2F5406FC1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</a:t>
            </a:r>
            <a:r>
              <a:rPr lang="ko-KR" altLang="en-US" sz="2000" b="1" spc="-80" dirty="0">
                <a:solidFill>
                  <a:schemeClr val="tx2"/>
                </a:solidFill>
              </a:rPr>
              <a:t>  업무상 사고 </a:t>
            </a:r>
            <a:r>
              <a:rPr lang="en-US" altLang="ko-KR" sz="2000" b="1" spc="-80" dirty="0">
                <a:solidFill>
                  <a:schemeClr val="tx2"/>
                </a:solidFill>
              </a:rPr>
              <a:t>&amp; </a:t>
            </a:r>
            <a:r>
              <a:rPr lang="ko-KR" altLang="en-US" sz="2000" b="1" spc="-80" dirty="0">
                <a:solidFill>
                  <a:schemeClr val="tx2"/>
                </a:solidFill>
              </a:rPr>
              <a:t>업무상 질병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9C2F90F3-1897-4BA1-B2EC-D9AA106D2BE6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산업재해란 무엇인가</a:t>
            </a:r>
            <a:r>
              <a:rPr lang="en-US" altLang="ko-KR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?</a:t>
            </a:r>
            <a:endParaRPr lang="ko-KR" altLang="en-US" sz="3600" b="1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E98FF2D8-8CDC-4FC3-AF94-869980F661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2778941"/>
              </p:ext>
            </p:extLst>
          </p:nvPr>
        </p:nvGraphicFramePr>
        <p:xfrm>
          <a:off x="2124372" y="2204864"/>
          <a:ext cx="6192044" cy="1872207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1149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27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5462"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6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질  병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6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세부 항목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어  깨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회전근개파열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endParaRPr lang="ko-KR" altLang="en-US"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허  리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경추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및 요추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염좌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디스크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추간판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골절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압박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운동 기능장해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신경근 장해 등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무  </a:t>
                      </a:r>
                      <a:r>
                        <a:rPr lang="ko-KR" altLang="en-US" sz="1100" b="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릎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고관절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전후방 십자인대 손상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내외측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반월상연골파열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염좌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슬관절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손상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</a:t>
                      </a:r>
                      <a:endParaRPr lang="ko-KR" altLang="en-US"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귀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소음성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난청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감각신경성 난청</a:t>
                      </a:r>
                      <a:endParaRPr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5349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뇌심혈관</a:t>
                      </a:r>
                      <a:endParaRPr sz="1100" b="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지주막하출혈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뇌종양</a:t>
                      </a:r>
                      <a:r>
                        <a:rPr lang="en-US" altLang="ko-KR" sz="1050" b="0" kern="1200" spc="-2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050" b="0" kern="1200" spc="-20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뇌부종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/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협심증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심근경색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부정맥</a:t>
                      </a:r>
                      <a:r>
                        <a:rPr lang="en-US" altLang="ko-KR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20" baseline="0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</a:t>
                      </a:r>
                      <a:endParaRPr sz="1050" b="0" kern="1200" spc="-20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4" name="slide4_shape5">
            <a:extLst>
              <a:ext uri="{FF2B5EF4-FFF2-40B4-BE49-F238E27FC236}">
                <a16:creationId xmlns:a16="http://schemas.microsoft.com/office/drawing/2014/main" id="{970A7622-9025-41EC-A366-8A0049F50A16}"/>
              </a:ext>
            </a:extLst>
          </p:cNvPr>
          <p:cNvSpPr/>
          <p:nvPr/>
        </p:nvSpPr>
        <p:spPr>
          <a:xfrm>
            <a:off x="2124372" y="4365104"/>
            <a:ext cx="6192044" cy="2334550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 </a:t>
            </a:r>
            <a:r>
              <a:rPr lang="ko-KR" alt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상병 진단 코드</a:t>
            </a:r>
            <a:endParaRPr lang="en-US" altLang="ko-KR" sz="16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5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병원 </a:t>
            </a:r>
            <a:r>
              <a:rPr lang="ko-KR" altLang="en-US" sz="1400" b="1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내원시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상병에 대한 진단이 내려지는데 이때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S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로 시작되는 상병 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예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.S460-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회전근개파열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외상성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이고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M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으로 시작되는 상병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예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-M751-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회전근개파열</a:t>
            </a:r>
            <a:r>
              <a:rPr lang="en-US" altLang="ko-KR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 </a:t>
            </a:r>
            <a:r>
              <a:rPr lang="ko-KR" altLang="en-US" sz="1400" b="1" u="sng" spc="-20" dirty="0" err="1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질병성</a:t>
            </a:r>
            <a:r>
              <a:rPr lang="ko-KR" altLang="en-US" sz="1400" b="1" u="sng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상병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으로 분류됨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같은 부위의 상해로 인한 진단이라 하여도 외상이냐 질병이냐에 따라 나뉘게 되고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최초 요양 승인에 제약이 따르기도 한다</a:t>
            </a:r>
            <a:r>
              <a:rPr lang="en-US" altLang="ko-KR" sz="14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13F578AD-A519-45B4-95C7-72568AD8E9E4}"/>
              </a:ext>
            </a:extLst>
          </p:cNvPr>
          <p:cNvSpPr/>
          <p:nvPr/>
        </p:nvSpPr>
        <p:spPr>
          <a:xfrm>
            <a:off x="2124372" y="1889137"/>
            <a:ext cx="1129476" cy="31572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대표적 질병</a:t>
            </a:r>
            <a:endParaRPr lang="en-US" altLang="ko-KR" sz="1400" b="1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69006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18B1B65D-E0C9-41E5-A2A8-D3E0AAD86F04}"/>
              </a:ext>
            </a:extLst>
          </p:cNvPr>
          <p:cNvCxnSpPr/>
          <p:nvPr/>
        </p:nvCxnSpPr>
        <p:spPr>
          <a:xfrm rot="10800000">
            <a:off x="431800" y="1412776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693380D8-FF6D-49D8-8A54-84B29ACB5A43}"/>
              </a:ext>
            </a:extLst>
          </p:cNvPr>
          <p:cNvSpPr/>
          <p:nvPr/>
        </p:nvSpPr>
        <p:spPr>
          <a:xfrm>
            <a:off x="2087724" y="908720"/>
            <a:ext cx="5439972" cy="2736304"/>
          </a:xfrm>
          <a:prstGeom prst="rect">
            <a:avLst/>
          </a:prstGeom>
        </p:spPr>
        <p:txBody>
          <a:bodyPr lIns="91440" tIns="45720" rIns="91440" bIns="45720"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54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</a:t>
            </a:r>
            <a:endParaRPr lang="en-US" altLang="ko-KR" sz="4800" b="1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0" algn="l" defTabSz="914400" latinLnBrk="1">
              <a:spcBef>
                <a:spcPct val="0"/>
              </a:spcBef>
              <a:buNone/>
            </a:pPr>
            <a:r>
              <a:rPr lang="en-US" altLang="ko-KR" sz="4800" b="1" kern="1200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         </a:t>
            </a:r>
            <a:r>
              <a:rPr lang="ko-KR" altLang="en-US" sz="4800" b="1" spc="-8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보상보험</a:t>
            </a:r>
            <a:endParaRPr lang="en-US" altLang="ko-KR" sz="4800" b="1" kern="1200" spc="-8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16701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BE1BCF75-4C3F-45D9-9C0C-95E6176045F8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99A3BDB1-964F-432E-831C-5CF76867EA3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52D99F56-66D1-44B2-86E5-8142C24B5B23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6A4A6550-0573-4B1A-A94B-F65B388C1DFC}"/>
              </a:ext>
            </a:extLst>
          </p:cNvPr>
          <p:cNvSpPr/>
          <p:nvPr/>
        </p:nvSpPr>
        <p:spPr>
          <a:xfrm>
            <a:off x="1907704" y="1106100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1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산업재해보상보험법 이란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?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C5D793EB-90EF-4FC4-9A16-29D1A820F27C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D6917B64-AC29-4422-8CA2-DA0C7CD3DCA5}"/>
              </a:ext>
            </a:extLst>
          </p:cNvPr>
          <p:cNvSpPr/>
          <p:nvPr/>
        </p:nvSpPr>
        <p:spPr>
          <a:xfrm>
            <a:off x="1963750" y="1536004"/>
            <a:ext cx="5687988" cy="2918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정의</a:t>
            </a:r>
            <a:endParaRPr lang="en-US" altLang="ko-KR" sz="1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50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 사업을 행하여 근로자의 업무상의 재해를 신속하고 공정하게 보상하고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재해근로자의 재활 및 사회복귀를 촉진하기 위하여 이에 필요한 보험시설을 설치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운영하며 재해 예방 기타 근로자의 복지증진을 위한 사업을 행함으로써 근로자 보호에 이바지함을 목적으로 하는 법률이다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lang="en-US" sz="15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B27B7BF4-34F2-4A12-9DD8-760C5F32B2A9}"/>
              </a:ext>
            </a:extLst>
          </p:cNvPr>
          <p:cNvSpPr/>
          <p:nvPr/>
        </p:nvSpPr>
        <p:spPr>
          <a:xfrm>
            <a:off x="2110282" y="5183371"/>
            <a:ext cx="5702077" cy="132863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2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근로자의 보험급여를 받을 권리는 퇴직으로 인하여 소멸되지 않으며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그 권리는 양도 또는 압류하거나 담보로 제공할 수 없다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. 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보험급여를 받을 권리는 </a:t>
            </a:r>
            <a:r>
              <a:rPr lang="en-US" altLang="ko-KR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3</a:t>
            </a:r>
            <a:r>
              <a:rPr lang="ko-KR" altLang="en-US" sz="1400" b="1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년간 행사하지 않으면 소멸시효가 완성</a:t>
            </a:r>
            <a:endParaRPr lang="en-US" altLang="ko-KR" sz="1400" b="1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단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장해급여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유족급여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, 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장의비는 </a:t>
            </a:r>
            <a:r>
              <a:rPr lang="en-US" altLang="ko-KR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5</a:t>
            </a:r>
            <a:r>
              <a:rPr lang="ko-KR" altLang="en-US" sz="1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년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420E074D-361B-4D65-9E8D-C4F13469A9DC}"/>
              </a:ext>
            </a:extLst>
          </p:cNvPr>
          <p:cNvSpPr/>
          <p:nvPr/>
        </p:nvSpPr>
        <p:spPr>
          <a:xfrm>
            <a:off x="2123728" y="3717032"/>
            <a:ext cx="568863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50000"/>
              </a:lnSpc>
            </a:pPr>
            <a:endParaRPr sz="1500" b="1" kern="1200" spc="-20" dirty="0">
              <a:solidFill>
                <a:schemeClr val="tx2"/>
              </a:solidFill>
              <a:ea typeface="나눔고딕"/>
            </a:endParaRPr>
          </a:p>
          <a:p>
            <a:pPr marL="171450" indent="-171450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보험급여는 업무상의 사유에 의한 것을 전제로 하여 요양급여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휴업급여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장해급여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간병급여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유족급여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상병보상연금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장의비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직업재활급여 등이 있다</a:t>
            </a:r>
            <a:r>
              <a:rPr lang="en-US" altLang="ko-KR" sz="15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sz="15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79920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9DA4E02-B2D8-4910-B014-F342BD7C774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DD2A9787-4147-4471-B0DF-37DA5BD08A17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5414D08-1812-4EA0-B576-626285F9CAF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1A495A60-85E7-4A20-8918-39A661D024BE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보험급여의 종류</a:t>
            </a:r>
            <a:r>
              <a:rPr lang="ko-KR" altLang="en-US" sz="2000" b="1" kern="1200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2A89E3C0-9D98-48BD-BC44-69D2FFF54F3B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5862F41F-8ADF-46C9-97E0-849F4B738A65}"/>
              </a:ext>
            </a:extLst>
          </p:cNvPr>
          <p:cNvSpPr/>
          <p:nvPr/>
        </p:nvSpPr>
        <p:spPr>
          <a:xfrm>
            <a:off x="2124372" y="1772816"/>
            <a:ext cx="5399956" cy="27302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ⅰ</a:t>
            </a:r>
            <a:r>
              <a:rPr lang="ko-KR" altLang="en-US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요양급여</a:t>
            </a:r>
            <a:endParaRPr lang="en-US" altLang="ko-KR" sz="20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요양급여는 근로자가 업무상의 사유에 의하여 부상을 당하거나 질병에 걸린 경우에 당해 근로자에게 지급하는 것으로서 </a:t>
            </a:r>
            <a:r>
              <a:rPr lang="ko-KR" altLang="en-US" sz="1400" dirty="0" err="1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요양비의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전액으로 하되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부득이한 경우를 제외하고는 공단이 설치한 보험시설 또는 공단이 지정한 의료기관에서 요양하게 하고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다만 부상 또는 질병이 </a:t>
            </a:r>
            <a:r>
              <a:rPr lang="en-US" altLang="ko-KR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u="sng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이내의 요양으로 치유될 수 있는 때에는 요양급여를 지급하지 아니합니다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같은 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40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3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이내의 요양을 요하는 경우에는 근로기준법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78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조의 규정에 의하여 사용자가 자기비용으로 요양보상을 실시하여야 함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).</a:t>
            </a:r>
            <a:endParaRPr lang="en-US" sz="1400" kern="12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2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C7236ABE-E328-494D-A0D7-0D30BC927FA0}"/>
              </a:ext>
            </a:extLst>
          </p:cNvPr>
          <p:cNvSpPr/>
          <p:nvPr/>
        </p:nvSpPr>
        <p:spPr>
          <a:xfrm>
            <a:off x="2110282" y="5462934"/>
            <a:ext cx="5414045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7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고용노동부령 고시 이외의 비급여 항목은 요양급여로 지급하지 아니한다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6C6CCB14-CA33-4651-8FD3-02F61CD105DB}"/>
              </a:ext>
            </a:extLst>
          </p:cNvPr>
          <p:cNvSpPr/>
          <p:nvPr/>
        </p:nvSpPr>
        <p:spPr>
          <a:xfrm>
            <a:off x="2124372" y="4149080"/>
            <a:ext cx="5399956" cy="11322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sz="1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진찰 및 검사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약제 또는 진료재료와 의지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義肢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)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그 밖의 보조기의 지급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처치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·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수술 그 밖의 치료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재활치료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입원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간호 및 간병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이송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그 밖에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고용노동부령으로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정하는 사항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2336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91CE948-A196-4EC5-9EFD-0340D6158B17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C25053BF-F6E7-4D73-8665-2CF871FD205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37A6568-578D-4D9F-B950-E11E2B2CCD5B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F14C502A-0EBA-4A40-AF71-F83BF6F10A44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tx2"/>
                </a:solidFill>
              </a:rPr>
              <a:t>보험급여의 종류 </a:t>
            </a:r>
            <a:endParaRPr sz="2000" b="1" kern="1200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EDD192C4-1CB7-4086-8B39-F56984AD267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6BE16F2E-5C9A-4CD5-BE4F-0A2B5353AB47}"/>
              </a:ext>
            </a:extLst>
          </p:cNvPr>
          <p:cNvSpPr/>
          <p:nvPr/>
        </p:nvSpPr>
        <p:spPr>
          <a:xfrm>
            <a:off x="2124372" y="1752259"/>
            <a:ext cx="5179740" cy="1504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en-US" altLang="ko-KR" sz="2000" b="1" spc="-20" dirty="0">
                <a:solidFill>
                  <a:schemeClr val="tx2"/>
                </a:solidFill>
                <a:latin typeface="나눔고딕"/>
              </a:rPr>
              <a:t>ⅱ </a:t>
            </a:r>
            <a:r>
              <a:rPr lang="ko-KR" altLang="en-US" sz="2000" b="1" spc="-20" dirty="0">
                <a:solidFill>
                  <a:schemeClr val="tx2"/>
                </a:solidFill>
              </a:rPr>
              <a:t>휴업급여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업무상 재해를 당하거나 업무상 질병에 걸린 근로자가 요양으로 인하여 취업하지 못한 기간에 대하여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피재근로자와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그 가족의 생활보호를 위하여 지급하는 보험급여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D45D2E8E-DF2F-4EDB-9016-62584D727ED9}"/>
              </a:ext>
            </a:extLst>
          </p:cNvPr>
          <p:cNvSpPr/>
          <p:nvPr/>
        </p:nvSpPr>
        <p:spPr>
          <a:xfrm>
            <a:off x="2110283" y="5157192"/>
            <a:ext cx="5179740" cy="907941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en-US" b="1" kern="1200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</a:pPr>
            <a:endParaRPr lang="en-US"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 marL="171450" indent="-171450">
              <a:lnSpc>
                <a:spcPts val="1700"/>
              </a:lnSpc>
              <a:buFont typeface="Arial" panose="020B0604020202020204" pitchFamily="34" charset="0"/>
              <a:buChar char="•"/>
            </a:pP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100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분의 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70 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이외 나머지 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30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은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각 기업체별 내부규정 또는 취업규칙 등에 따라 보전 될 수도 있다</a:t>
            </a:r>
            <a:r>
              <a:rPr lang="en-US" altLang="ko-KR" sz="14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400" b="1" kern="1200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9A65FB32-34C6-4A4A-A535-CA9070DE0B1D}"/>
              </a:ext>
            </a:extLst>
          </p:cNvPr>
          <p:cNvSpPr/>
          <p:nvPr/>
        </p:nvSpPr>
        <p:spPr>
          <a:xfrm>
            <a:off x="2124372" y="3140968"/>
            <a:ext cx="5179740" cy="1992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 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일당 지급액은 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70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에 상당하는 금액으로 합니다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취업하지 못한 기간이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3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 이내인 때에는 이를 지급하지 아니하고 이 경우에는 근로기준법 제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79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조의 규정에 의하여 사용자사업주가 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60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을 지급하여야 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산업재해보상보험법 같은 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52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).</a:t>
            </a:r>
            <a:endParaRPr lang="en-US" altLang="ko-KR" sz="14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003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1C281041-5668-4820-A87B-C6CB2318F434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69965BB2-532B-4238-98E8-472826759D2E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B2E84D30-D273-4492-BAEB-8A0E36630C80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5B250686-D5A4-4B75-9D93-00EC89FF3128}"/>
              </a:ext>
            </a:extLst>
          </p:cNvPr>
          <p:cNvSpPr/>
          <p:nvPr/>
        </p:nvSpPr>
        <p:spPr>
          <a:xfrm>
            <a:off x="2087563" y="1110391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F686E992-DB83-4234-B61E-4F6AAE41F6D1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7816FECF-DBE9-4625-97EB-D287A4D0F1DD}"/>
              </a:ext>
            </a:extLst>
          </p:cNvPr>
          <p:cNvSpPr/>
          <p:nvPr/>
        </p:nvSpPr>
        <p:spPr>
          <a:xfrm>
            <a:off x="2114133" y="1453516"/>
            <a:ext cx="5255940" cy="12827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en-US" altLang="ko-KR" sz="2000" b="1" spc="-20" dirty="0">
                <a:solidFill>
                  <a:schemeClr val="tx2"/>
                </a:solidFill>
              </a:rPr>
              <a:t>ⅲ </a:t>
            </a:r>
            <a:r>
              <a:rPr lang="ko-KR" altLang="en-US" sz="2000" b="1" spc="-20" dirty="0">
                <a:solidFill>
                  <a:schemeClr val="tx2"/>
                </a:solidFill>
              </a:rPr>
              <a:t>장해급여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부상을 당하거나 질병에 걸려 치유되었으나 신체 등에 상당인과관계가 있는 장해가 남게 되는 경우에 지급하는 보험급여를 말한다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EC477A36-4FDA-4C48-9296-29E093DD3331}"/>
              </a:ext>
            </a:extLst>
          </p:cNvPr>
          <p:cNvSpPr/>
          <p:nvPr/>
        </p:nvSpPr>
        <p:spPr>
          <a:xfrm>
            <a:off x="2006120" y="2712445"/>
            <a:ext cx="5471966" cy="1473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지급사유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업무상 부상 또는 질병의 치유 후 신체에 장해가 잔존하여야 하고</a:t>
            </a:r>
            <a:endParaRPr lang="en-US" altLang="ko-KR" sz="1400" dirty="0">
              <a:solidFill>
                <a:schemeClr val="tx2"/>
              </a:solidFill>
              <a:ea typeface="맑은 고딕" panose="020B0503020000020004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잔존하는 신체의 장해가 신체장해등급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급 내지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14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급에 해당하는 상태라야 합니다</a:t>
            </a:r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B1C85DC2-88A0-4547-92D4-6D901AA72D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2285521"/>
              </p:ext>
            </p:extLst>
          </p:nvPr>
        </p:nvGraphicFramePr>
        <p:xfrm>
          <a:off x="2051720" y="4251996"/>
          <a:ext cx="5832648" cy="2345355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9721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721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237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장해등급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장해보상연금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보상일시금</a:t>
                      </a:r>
                      <a:endParaRPr lang="ko-KR" altLang="en-US" sz="1050" b="1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장해등급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장해보상연금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err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보상일시금</a:t>
                      </a:r>
                      <a:endParaRPr lang="ko-KR" altLang="en-US" sz="1050" b="1" dirty="0">
                        <a:solidFill>
                          <a:schemeClr val="tx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78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329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1,474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495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291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1,309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385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257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1,155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297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224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1,012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220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193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869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12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154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 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164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737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99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0470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 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 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138</a:t>
                      </a:r>
                      <a:r>
                        <a:rPr lang="ko-KR" altLang="en-US" sz="1050" b="1" dirty="0">
                          <a:solidFill>
                            <a:srgbClr val="FF000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616</a:t>
                      </a:r>
                      <a:r>
                        <a:rPr lang="ko-KR" altLang="en-US" sz="1050" b="1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제</a:t>
                      </a:r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14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급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55</a:t>
                      </a:r>
                      <a:r>
                        <a:rPr lang="ko-KR" altLang="en-US" sz="1050" b="1" dirty="0">
                          <a:solidFill>
                            <a:schemeClr val="tx2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일분</a:t>
                      </a:r>
                    </a:p>
                  </a:txBody>
                  <a:tcPr marL="76711" marR="76711" marT="38356" marB="38356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46558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561395D4-1F7C-4D00-9C04-9589359F20F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1DBF23C8-5E02-466E-915D-D6EE579CC90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10ADE490-0F98-410C-8C55-2E9F9D8A9A1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2B05A070-C193-43D5-8611-FA92E05A6484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6F9B162F-66FD-4010-9D1C-A1E505B01A14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C1B3FDDC-5DFE-47F2-BFBA-336EB57FAAB1}"/>
              </a:ext>
            </a:extLst>
          </p:cNvPr>
          <p:cNvSpPr/>
          <p:nvPr/>
        </p:nvSpPr>
        <p:spPr>
          <a:xfrm>
            <a:off x="2124372" y="1902120"/>
            <a:ext cx="5179740" cy="2539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ⅳ </a:t>
            </a:r>
            <a:r>
              <a:rPr lang="ko-KR" altLang="en-US" sz="2000" b="1" spc="-20" dirty="0">
                <a:solidFill>
                  <a:schemeClr val="tx2"/>
                </a:solidFill>
              </a:rPr>
              <a:t>간병급여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산업재해보상보험법」 제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40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조의 규정에 의한 요양급여를 받은 자가 치유 후 의학적으로 상시 또는 수시로 간병이 필요하여 실제로 간병을 받는 자에게 지급하는 것</a:t>
            </a:r>
            <a:endParaRPr lang="en-US" altLang="ko-KR" sz="1400" dirty="0">
              <a:solidFill>
                <a:schemeClr val="tx2"/>
              </a:solidFill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4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endParaRPr lang="en-US" altLang="ko-KR" sz="14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1700"/>
              </a:lnSpc>
            </a:pPr>
            <a:r>
              <a:rPr lang="ko-KR" altLang="en-US" b="1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적용범위</a:t>
            </a:r>
            <a:endParaRPr lang="en-US" altLang="ko-KR" b="1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1700"/>
              </a:lnSpc>
            </a:pPr>
            <a:endParaRPr lang="en-US" altLang="ko-KR" sz="120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지급기준 및 방법 등에 관하여 필요한 사항은 대통령령으로 정하게 됩니다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06881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C375D62F-C6E3-4419-94C0-ED00DABB3455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4F67F9CD-2524-4504-B86D-D753D7060B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39E273C4-A708-4CB1-A2BD-E9AAF384455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CD25AD00-17E5-4E6D-AE86-5F19CF78C623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26D456C0-7020-4837-AEC9-D0A606A16275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004DEE2F-4621-4459-91F3-100333FB4E8A}"/>
              </a:ext>
            </a:extLst>
          </p:cNvPr>
          <p:cNvSpPr/>
          <p:nvPr/>
        </p:nvSpPr>
        <p:spPr>
          <a:xfrm>
            <a:off x="2124372" y="1772816"/>
            <a:ext cx="5179740" cy="10134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ⅴ </a:t>
            </a:r>
            <a:r>
              <a:rPr lang="ko-KR" altLang="en-US" sz="2000" b="1" spc="-20" dirty="0">
                <a:solidFill>
                  <a:schemeClr val="tx2"/>
                </a:solidFill>
              </a:rPr>
              <a:t>유족급여</a:t>
            </a: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사망한 경우에 유족에게 지급하는 것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383DD924-29C8-4A57-8B4C-F8E45E27B538}"/>
              </a:ext>
            </a:extLst>
          </p:cNvPr>
          <p:cNvSpPr/>
          <p:nvPr/>
        </p:nvSpPr>
        <p:spPr>
          <a:xfrm>
            <a:off x="2124372" y="3140968"/>
            <a:ext cx="5179740" cy="23013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7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유족보상연금 또는 유족보상 일시금으로 하되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 일시금은 유족급여를 연금의 형태로 지급하는 것이 곤란한 경우로서 대통령령이 정하는 경우에 한하여 지급하고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유족보상연금의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수급권자가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원하는 경우에는 유족보상 일시금의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50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에 상당하는 금액을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일시금으로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지급하고 유족보상연금은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100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분의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50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을 감액하여 지급합니다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산업재해보상보험법 제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62</a:t>
            </a:r>
            <a:r>
              <a:rPr lang="ko-KR" altLang="en-US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조</a:t>
            </a:r>
            <a:r>
              <a:rPr lang="en-US" altLang="ko-KR" sz="1400" dirty="0">
                <a:solidFill>
                  <a:schemeClr val="tx2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en-US" altLang="ko-KR" sz="14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664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4_shape1">
            <a:extLst>
              <a:ext uri="{FF2B5EF4-FFF2-40B4-BE49-F238E27FC236}">
                <a16:creationId xmlns:a16="http://schemas.microsoft.com/office/drawing/2014/main" id="{4CA3BC49-CED6-4D1E-A780-90BBF614A243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A224703-A884-491B-915F-0D64852F1218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D4C2A92-A053-422D-9B09-DCFDF0AB1E24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5FF76099-0FA9-4015-B977-5ACA807F7976}"/>
              </a:ext>
            </a:extLst>
          </p:cNvPr>
          <p:cNvSpPr/>
          <p:nvPr/>
        </p:nvSpPr>
        <p:spPr>
          <a:xfrm>
            <a:off x="2124372" y="1340768"/>
            <a:ext cx="396044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D2812E2D-8720-4C95-A812-2089C70FAEF1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36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  <a:endParaRPr sz="36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2CCF1F08-80BE-44AE-B1D3-CC742B94467D}"/>
              </a:ext>
            </a:extLst>
          </p:cNvPr>
          <p:cNvSpPr/>
          <p:nvPr/>
        </p:nvSpPr>
        <p:spPr>
          <a:xfrm>
            <a:off x="2124372" y="1772816"/>
            <a:ext cx="5179740" cy="7954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>
              <a:lnSpc>
                <a:spcPct val="114000"/>
              </a:lnSpc>
            </a:pPr>
            <a:r>
              <a:rPr lang="ko-KR" altLang="en-US" sz="2000" b="1" spc="-20" dirty="0">
                <a:solidFill>
                  <a:schemeClr val="tx2"/>
                </a:solidFill>
              </a:rPr>
              <a:t> </a:t>
            </a:r>
            <a:r>
              <a:rPr lang="en-US" altLang="ko-KR" sz="2000" b="1" spc="-20" dirty="0">
                <a:solidFill>
                  <a:schemeClr val="tx2"/>
                </a:solidFill>
              </a:rPr>
              <a:t>ⅵ </a:t>
            </a:r>
            <a:r>
              <a:rPr lang="ko-KR" altLang="en-US" sz="2000" b="1" spc="-20" dirty="0" err="1">
                <a:solidFill>
                  <a:schemeClr val="tx2"/>
                </a:solidFill>
              </a:rPr>
              <a:t>장의비</a:t>
            </a:r>
            <a:endParaRPr lang="ko-KR" altLang="en-US" sz="2000" b="1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ct val="114000"/>
              </a:lnSpc>
            </a:pPr>
            <a:endParaRPr lang="ko-KR" altLang="en-US" sz="400" b="1" spc="-20" dirty="0">
              <a:solidFill>
                <a:schemeClr val="tx2"/>
              </a:solidFill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400" b="1" kern="1200" spc="-20" dirty="0">
              <a:solidFill>
                <a:schemeClr val="tx2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근로자가 업무상의 사유에 의하여 사망한 경우에 지급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9504396A-1F8F-45D0-BE43-C507FF314312}"/>
              </a:ext>
            </a:extLst>
          </p:cNvPr>
          <p:cNvSpPr/>
          <p:nvPr/>
        </p:nvSpPr>
        <p:spPr>
          <a:xfrm>
            <a:off x="2124372" y="2924944"/>
            <a:ext cx="5179740" cy="2017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b="1" spc="-20" dirty="0">
                <a:solidFill>
                  <a:schemeClr val="tx2"/>
                </a:solidFill>
                <a:latin typeface="나눔고딕"/>
                <a:ea typeface="나눔고딕"/>
              </a:rPr>
              <a:t>적용범위</a:t>
            </a:r>
            <a:endParaRPr lang="en-US" altLang="ko-KR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algn="l" defTabSz="914400" latinLnBrk="1">
              <a:lnSpc>
                <a:spcPct val="114000"/>
              </a:lnSpc>
            </a:pPr>
            <a:endParaRPr sz="400" b="1" kern="1200" spc="-20" dirty="0">
              <a:solidFill>
                <a:schemeClr val="tx2"/>
              </a:solidFill>
              <a:latin typeface="나눔고딕"/>
              <a:ea typeface="나눔고딕"/>
              <a:cs typeface="+mn-cs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평균임금의 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120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일분에 상당하는 금액을 그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장제를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지낸 유족에게 지급하며</a:t>
            </a:r>
            <a:r>
              <a:rPr lang="en-US" altLang="ko-KR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이에 의한 장의비가 대통령령이 정하는 바에 따라 고용노동부장관이 고시하는 최고금액을 초과하거나 최저금액에 미달하는 경우에는 그 최고금액 또는 최저금액을 각각 </a:t>
            </a:r>
            <a:r>
              <a:rPr lang="ko-KR" altLang="en-US" sz="1400" dirty="0" err="1">
                <a:solidFill>
                  <a:schemeClr val="tx2"/>
                </a:solidFill>
                <a:ea typeface="맑은 고딕" panose="020B0503020000020004" pitchFamily="50" charset="-127"/>
              </a:rPr>
              <a:t>장의비로</a:t>
            </a:r>
            <a:r>
              <a:rPr lang="ko-KR" altLang="en-US" sz="1400" dirty="0">
                <a:solidFill>
                  <a:schemeClr val="tx2"/>
                </a:solidFill>
                <a:ea typeface="맑은 고딕" panose="020B0503020000020004" pitchFamily="50" charset="-127"/>
              </a:rPr>
              <a:t> 하게 됩니다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(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산업재해보상보험법 제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71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조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, 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같은 법 시행령 제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66</a:t>
            </a:r>
            <a:r>
              <a:rPr lang="ko-KR" altLang="en-US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조</a:t>
            </a:r>
            <a:r>
              <a:rPr lang="en-US" altLang="ko-KR" sz="1100" dirty="0">
                <a:solidFill>
                  <a:schemeClr val="tx2"/>
                </a:solidFill>
                <a:ea typeface="맑은 고딕" panose="020B0503020000020004" pitchFamily="50" charset="-127"/>
              </a:rPr>
              <a:t>)</a:t>
            </a:r>
            <a:endParaRPr lang="en-US" altLang="ko-KR" sz="1400" spc="-20" dirty="0">
              <a:solidFill>
                <a:schemeClr val="tx2"/>
              </a:solidFill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5834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5_shape1">
            <a:extLst>
              <a:ext uri="{FF2B5EF4-FFF2-40B4-BE49-F238E27FC236}">
                <a16:creationId xmlns:a16="http://schemas.microsoft.com/office/drawing/2014/main" id="{DE1BD783-4C7D-4CEC-A719-90CADC802A8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02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9" name="slide5_shape2">
            <a:extLst>
              <a:ext uri="{FF2B5EF4-FFF2-40B4-BE49-F238E27FC236}">
                <a16:creationId xmlns:a16="http://schemas.microsoft.com/office/drawing/2014/main" id="{16FACBC3-3697-4100-8131-13B221193BDC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5_shape3">
            <a:extLst>
              <a:ext uri="{FF2B5EF4-FFF2-40B4-BE49-F238E27FC236}">
                <a16:creationId xmlns:a16="http://schemas.microsoft.com/office/drawing/2014/main" id="{5ED7F772-9C25-4E5E-88F9-225982BEC365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5_shape4">
            <a:extLst>
              <a:ext uri="{FF2B5EF4-FFF2-40B4-BE49-F238E27FC236}">
                <a16:creationId xmlns:a16="http://schemas.microsoft.com/office/drawing/2014/main" id="{7E95F1F7-01EF-42EF-AC3A-C55BADD2949B}"/>
              </a:ext>
            </a:extLst>
          </p:cNvPr>
          <p:cNvSpPr/>
          <p:nvPr/>
        </p:nvSpPr>
        <p:spPr>
          <a:xfrm>
            <a:off x="2115542" y="1340768"/>
            <a:ext cx="404063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000" b="1" spc="-80" dirty="0">
                <a:solidFill>
                  <a:schemeClr val="tx2"/>
                </a:solidFill>
              </a:rPr>
              <a:t>2  </a:t>
            </a:r>
            <a:r>
              <a:rPr lang="ko-KR" altLang="en-US" sz="2000" b="1" spc="-80" dirty="0" err="1">
                <a:solidFill>
                  <a:schemeClr val="tx2"/>
                </a:solidFill>
              </a:rPr>
              <a:t>산재법상</a:t>
            </a:r>
            <a:r>
              <a:rPr lang="ko-KR" altLang="en-US" sz="2000" b="1" spc="-80" dirty="0">
                <a:solidFill>
                  <a:schemeClr val="tx2"/>
                </a:solidFill>
              </a:rPr>
              <a:t> 보험급여의 종류 </a:t>
            </a:r>
          </a:p>
        </p:txBody>
      </p:sp>
      <p:sp>
        <p:nvSpPr>
          <p:cNvPr id="12" name="slide5_shape6">
            <a:extLst>
              <a:ext uri="{FF2B5EF4-FFF2-40B4-BE49-F238E27FC236}">
                <a16:creationId xmlns:a16="http://schemas.microsoft.com/office/drawing/2014/main" id="{556F0527-AE14-4FC4-AB83-3C88348BAD86}"/>
              </a:ext>
            </a:extLst>
          </p:cNvPr>
          <p:cNvSpPr/>
          <p:nvPr/>
        </p:nvSpPr>
        <p:spPr>
          <a:xfrm>
            <a:off x="1789088" y="2060848"/>
            <a:ext cx="21223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ko-KR" altLang="en-US" sz="2400" b="1" kern="1200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보상급여 요약</a:t>
            </a:r>
          </a:p>
        </p:txBody>
      </p:sp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B724A208-1DFF-4146-ABCE-86779F0594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6061871"/>
              </p:ext>
            </p:extLst>
          </p:nvPr>
        </p:nvGraphicFramePr>
        <p:xfrm>
          <a:off x="1907704" y="2597200"/>
          <a:ext cx="6696744" cy="34240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978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65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2685"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구   분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내        용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latinLnBrk="1"/>
                      <a:r>
                        <a:rPr lang="ko-KR" altLang="en-US" sz="1400" b="1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신청서류</a:t>
                      </a:r>
                    </a:p>
                  </a:txBody>
                  <a:tcPr marL="36000" marT="72000">
                    <a:lnL w="12700">
                      <a:noFill/>
                    </a:lnL>
                    <a:lnR w="12700">
                      <a:noFill/>
                    </a:lnR>
                    <a:lnT w="12700" cap="flat">
                      <a:solidFill>
                        <a:srgbClr val="FF873C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요양급여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진찰 및 검사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. 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약제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.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처치 및 수술 과 입원 간호 등 상병의 의료행위 제반 비용지급 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(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간병료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진료비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, 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이송료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)</a:t>
                      </a:r>
                      <a:endParaRPr lang="ko-KR" altLang="en-US"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요양비청구서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휴업급여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요양으로 취업하지 못한 기간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동안 평균임금의 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70%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해당하는 금액 지급</a:t>
                      </a:r>
                      <a:endParaRPr lang="ko-KR" altLang="en-US"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휴업급여청구서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장해급여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치유 후 신체 또는 정신적의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후유장해가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남은경우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장해급여청구서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간병급여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요양 중이거나 치유 후에도 신체장해가 남아 타인의 간호가 필요한 경우 실제 간병을 받은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날에대해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  <a:endParaRPr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간병급여청구서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유족급여</a:t>
                      </a:r>
                      <a:endParaRPr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근로자의 사망 시 생계를 같이하는 유족에게 연금</a:t>
                      </a:r>
                      <a:r>
                        <a:rPr lang="en-US" altLang="ko-KR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또는 </a:t>
                      </a:r>
                      <a:r>
                        <a:rPr lang="ko-KR" altLang="en-US" sz="1400" b="0" kern="1200" spc="-20" baseline="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일시금</a:t>
                      </a:r>
                      <a:r>
                        <a:rPr lang="ko-KR" altLang="en-US" sz="1400" b="0" kern="1200" spc="-20" baseline="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지급</a:t>
                      </a:r>
                      <a:endParaRPr sz="1400" b="0" kern="1200" spc="-20" dirty="0">
                        <a:solidFill>
                          <a:schemeClr val="tx2"/>
                        </a:solidFill>
                        <a:latin typeface="나눔고딕"/>
                        <a:ea typeface="나눔고딕"/>
                        <a:cs typeface="+mn-cs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T>
                    <a:lnB w="3175" cap="flat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유족급여 및 </a:t>
                      </a: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장의비</a:t>
                      </a: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 청구서</a:t>
                      </a:r>
                      <a:endParaRPr sz="1100" b="0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0603"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400" b="1" spc="-20" dirty="0" err="1">
                          <a:solidFill>
                            <a:srgbClr val="FF0000"/>
                          </a:solidFill>
                          <a:latin typeface="나눔고딕"/>
                          <a:ea typeface="나눔고딕"/>
                        </a:rPr>
                        <a:t>장의비</a:t>
                      </a:r>
                      <a:endParaRPr lang="en-US" altLang="ko-KR" sz="1400" b="1" spc="-20" dirty="0">
                        <a:solidFill>
                          <a:srgbClr val="FF0000"/>
                        </a:solidFill>
                        <a:latin typeface="나눔고딕"/>
                        <a:ea typeface="나눔고딕"/>
                      </a:endParaRP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평균임금 </a:t>
                      </a:r>
                      <a:r>
                        <a:rPr lang="en-US" altLang="ko-KR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120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일분에 해당하는 금액을 </a:t>
                      </a:r>
                      <a:r>
                        <a:rPr lang="ko-KR" altLang="en-US" sz="1400" b="0" kern="1200" spc="-20" dirty="0" err="1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장제를</a:t>
                      </a:r>
                      <a:r>
                        <a:rPr lang="ko-KR" altLang="en-US" sz="1400" b="0" kern="1200" spc="-20" dirty="0">
                          <a:solidFill>
                            <a:schemeClr val="tx2"/>
                          </a:solidFill>
                          <a:latin typeface="나눔고딕"/>
                          <a:ea typeface="나눔고딕"/>
                          <a:cs typeface="+mn-cs"/>
                        </a:rPr>
                        <a:t> 지낸 유족에게 지급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tabLst/>
                      </a:pP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유족급여 및 </a:t>
                      </a:r>
                      <a:r>
                        <a:rPr lang="ko-KR" altLang="en-US" sz="1100" b="0" spc="-20" dirty="0" err="1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장의비</a:t>
                      </a:r>
                      <a:r>
                        <a:rPr lang="ko-KR" altLang="en-US" sz="1100" b="0" spc="-2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</a:rPr>
                        <a:t> 청구서</a:t>
                      </a:r>
                    </a:p>
                  </a:txBody>
                  <a:tcPr marL="36000">
                    <a:lnL w="12700">
                      <a:noFill/>
                    </a:lnL>
                    <a:lnR w="12700">
                      <a:noFill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>
                      <a:solidFill>
                        <a:schemeClr val="bg1"/>
                      </a:solidFill>
                      <a:prstDash val="solid"/>
                      <a:round/>
                      <a:headEnd type="none"/>
                      <a:tailEnd type="none"/>
                    </a:lnB>
                    <a:lnTlToBr w="12700">
                      <a:noFill/>
                      <a:prstDash val="solid"/>
                    </a:lnTlToBr>
                    <a:lnBlToTr w="12700">
                      <a:noFill/>
                      <a:prstDash val="solid"/>
                    </a:lnBlToTr>
                    <a:solidFill>
                      <a:schemeClr val="tx1">
                        <a:alpha val="1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" name="slide5_shape7">
            <a:extLst>
              <a:ext uri="{FF2B5EF4-FFF2-40B4-BE49-F238E27FC236}">
                <a16:creationId xmlns:a16="http://schemas.microsoft.com/office/drawing/2014/main" id="{833B7487-E847-41CC-BF6F-B12307558F6D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600" b="1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산업재해 보상보험</a:t>
            </a:r>
          </a:p>
        </p:txBody>
      </p:sp>
    </p:spTree>
    <p:extLst>
      <p:ext uri="{BB962C8B-B14F-4D97-AF65-F5344CB8AC3E}">
        <p14:creationId xmlns:p14="http://schemas.microsoft.com/office/powerpoint/2010/main" val="1771868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8" name="slide3_shape3">
            <a:extLst>
              <a:ext uri="{FF2B5EF4-FFF2-40B4-BE49-F238E27FC236}">
                <a16:creationId xmlns:a16="http://schemas.microsoft.com/office/drawing/2014/main" id="{F5BB5D68-9EFE-4DF1-9E50-7D762D38224A}"/>
              </a:ext>
            </a:extLst>
          </p:cNvPr>
          <p:cNvSpPr/>
          <p:nvPr/>
        </p:nvSpPr>
        <p:spPr>
          <a:xfrm>
            <a:off x="2087563" y="908050"/>
            <a:ext cx="5440362" cy="2736850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3</a:t>
            </a: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</a:rPr>
              <a:t>출퇴근 재해 </a:t>
            </a:r>
            <a:endParaRPr lang="en-US" altLang="ko-KR" sz="4800" b="1" spc="-8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6" name="slide4_shape1">
            <a:extLst>
              <a:ext uri="{FF2B5EF4-FFF2-40B4-BE49-F238E27FC236}">
                <a16:creationId xmlns:a16="http://schemas.microsoft.com/office/drawing/2014/main" id="{A7BE84FD-10B1-429A-B191-AD2A909A99CE}"/>
              </a:ext>
            </a:extLst>
          </p:cNvPr>
          <p:cNvSpPr/>
          <p:nvPr/>
        </p:nvSpPr>
        <p:spPr>
          <a:xfrm>
            <a:off x="328613" y="376238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atinLnBrk="1">
              <a:defRPr/>
            </a:pPr>
            <a:r>
              <a:rPr lang="en-US" altLang="ko-KR" sz="22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/>
                <a:ea typeface="나눔고딕 ExtraBold"/>
              </a:rPr>
              <a:t>03</a:t>
            </a:r>
            <a:endParaRPr sz="2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/>
              <a:ea typeface="나눔고딕 ExtraBold"/>
            </a:endParaRPr>
          </a:p>
        </p:txBody>
      </p:sp>
      <p:cxnSp>
        <p:nvCxnSpPr>
          <p:cNvPr id="8" name="slide4_shape2">
            <a:extLst>
              <a:ext uri="{FF2B5EF4-FFF2-40B4-BE49-F238E27FC236}">
                <a16:creationId xmlns:a16="http://schemas.microsoft.com/office/drawing/2014/main" id="{A2E30A29-D4EC-400F-94EC-14D7F67B5534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lide4_shape3">
            <a:extLst>
              <a:ext uri="{FF2B5EF4-FFF2-40B4-BE49-F238E27FC236}">
                <a16:creationId xmlns:a16="http://schemas.microsoft.com/office/drawing/2014/main" id="{6E186480-F615-4FC5-B0E0-4F6E5E39B98C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4_shape4">
            <a:extLst>
              <a:ext uri="{FF2B5EF4-FFF2-40B4-BE49-F238E27FC236}">
                <a16:creationId xmlns:a16="http://schemas.microsoft.com/office/drawing/2014/main" id="{33C0690D-0291-4586-B11E-DC82731A07F3}"/>
              </a:ext>
            </a:extLst>
          </p:cNvPr>
          <p:cNvSpPr/>
          <p:nvPr/>
        </p:nvSpPr>
        <p:spPr>
          <a:xfrm>
            <a:off x="2124075" y="1341438"/>
            <a:ext cx="5400675" cy="22463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(1)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법개정 </a:t>
            </a:r>
            <a:endParaRPr lang="en-US" altLang="ko-KR" sz="20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  <a:p>
            <a:pPr latinLnBrk="1">
              <a:defRPr/>
            </a:pPr>
            <a:r>
              <a:rPr 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출퇴근 재해 관련 법 개정되어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2018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년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월 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1</a:t>
            </a:r>
            <a:r>
              <a:rPr lang="ko-KR" altLang="en-US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일부터 산재적용대상이 됨</a:t>
            </a:r>
            <a:r>
              <a:rPr lang="en-US" altLang="ko-KR" sz="20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</a:t>
            </a:r>
          </a:p>
          <a:p>
            <a:pPr latinLnBrk="1">
              <a:defRPr/>
            </a:pP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위헌결정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헌재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2016.9.29,</a:t>
            </a:r>
            <a:r>
              <a:rPr lang="ko-KR" altLang="en-US" sz="2000" b="1" spc="-80" dirty="0" err="1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헌바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254 – </a:t>
            </a:r>
            <a:r>
              <a:rPr lang="ko-KR" altLang="en-US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사업주가 제공하는 출근버스 차량 등에 제한된 범위에서만 출퇴근 중 발생된 교통사고 만을 업무상 재해로 인정하는 것은 차별취급이라는 이유로 위헌결정</a:t>
            </a:r>
            <a:r>
              <a:rPr lang="en-US" altLang="ko-KR" sz="2000" b="1" spc="-80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) </a:t>
            </a:r>
            <a:endParaRPr sz="2000" b="1" spc="-8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1" name="slide4_shape5">
            <a:extLst>
              <a:ext uri="{FF2B5EF4-FFF2-40B4-BE49-F238E27FC236}">
                <a16:creationId xmlns:a16="http://schemas.microsoft.com/office/drawing/2014/main" id="{170F6EBF-FAE4-4C84-BDAD-084BF773D48E}"/>
              </a:ext>
            </a:extLst>
          </p:cNvPr>
          <p:cNvSpPr/>
          <p:nvPr/>
        </p:nvSpPr>
        <p:spPr>
          <a:xfrm>
            <a:off x="2128838" y="4149725"/>
            <a:ext cx="58277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80975" indent="-180975">
              <a:buFont typeface="Arial" pitchFamily="2" charset="2"/>
              <a:buChar char="•"/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180975" indent="-180975">
              <a:buFont typeface="Arial" pitchFamily="2" charset="2"/>
              <a:buChar char="•"/>
              <a:defRPr/>
            </a:pP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426ED2B8-9047-4BC3-8B28-9A21ABEF087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출퇴근 </a:t>
            </a:r>
            <a:r>
              <a:rPr lang="ko-KR" altLang="en-US" sz="3600" b="1" spc="-100" dirty="0" err="1">
                <a:solidFill>
                  <a:schemeClr val="tx2"/>
                </a:solidFill>
              </a:rPr>
              <a:t>재해란</a:t>
            </a:r>
            <a:r>
              <a:rPr lang="ko-KR" altLang="en-US" sz="3600" b="1" spc="-100" dirty="0">
                <a:solidFill>
                  <a:schemeClr val="tx2"/>
                </a:solidFill>
              </a:rPr>
              <a:t> 무엇인가</a:t>
            </a:r>
            <a:r>
              <a:rPr lang="en-US" altLang="ko-KR" sz="3600" b="1" spc="-100" dirty="0">
                <a:solidFill>
                  <a:schemeClr val="tx2"/>
                </a:solidFill>
              </a:rPr>
              <a:t>?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FBD79C14-94DB-434C-9583-E8A396B137E6}"/>
              </a:ext>
            </a:extLst>
          </p:cNvPr>
          <p:cNvSpPr/>
          <p:nvPr/>
        </p:nvSpPr>
        <p:spPr>
          <a:xfrm>
            <a:off x="2109788" y="5183188"/>
            <a:ext cx="5846762" cy="1125537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현재 근로복지공단은 출퇴근 재해에 대하여 제도 도입이후 홍보를 위해서 상당히 유연한 자세로 산재 승인을 확대하려는 자세를 보이고 있어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산재승인 가능성이 높은 시점입니다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7180" name="TextBox 1">
            <a:extLst>
              <a:ext uri="{FF2B5EF4-FFF2-40B4-BE49-F238E27FC236}">
                <a16:creationId xmlns:a16="http://schemas.microsoft.com/office/drawing/2014/main" id="{BB8AC5CF-14A0-4752-B0ED-0C0F41D21E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9975" y="3883025"/>
            <a:ext cx="573563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출퇴근 재해는 종전에 </a:t>
            </a:r>
            <a:r>
              <a:rPr lang="en-US" altLang="ko-KR"/>
              <a:t>“</a:t>
            </a:r>
            <a:r>
              <a:rPr lang="ko-KR" altLang="en-US"/>
              <a:t>사업주 지배하의 출퇴근 재해＂와 </a:t>
            </a:r>
            <a:r>
              <a:rPr lang="en-US" altLang="ko-KR"/>
              <a:t>“</a:t>
            </a:r>
            <a:r>
              <a:rPr lang="ko-KR" altLang="en-US"/>
              <a:t>통상의 출퇴근 재해</a:t>
            </a:r>
            <a:r>
              <a:rPr lang="en-US" altLang="ko-KR"/>
              <a:t>(NEW)</a:t>
            </a:r>
            <a:r>
              <a:rPr lang="ko-KR" altLang="en-US"/>
              <a:t>＂로 구분됨</a:t>
            </a:r>
            <a:r>
              <a:rPr lang="en-US" altLang="ko-KR"/>
              <a:t>.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197" name="TextBox 1">
            <a:extLst>
              <a:ext uri="{FF2B5EF4-FFF2-40B4-BE49-F238E27FC236}">
                <a16:creationId xmlns:a16="http://schemas.microsoft.com/office/drawing/2014/main" id="{03C196F1-6715-450B-97FB-BFCEA36349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333375"/>
            <a:ext cx="70564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          </a:t>
            </a:r>
            <a:r>
              <a:rPr lang="en-US" altLang="ko-KR"/>
              <a:t>[ (2) </a:t>
            </a:r>
            <a:r>
              <a:rPr lang="ko-KR" altLang="en-US"/>
              <a:t>자동차 보험제도의 구분과 손해현황 </a:t>
            </a:r>
            <a:r>
              <a:rPr lang="en-US" altLang="ko-KR"/>
              <a:t>]</a:t>
            </a:r>
            <a:endParaRPr lang="ko-KR" altLang="en-US"/>
          </a:p>
        </p:txBody>
      </p:sp>
      <p:sp>
        <p:nvSpPr>
          <p:cNvPr id="8198" name="Rectangle 2">
            <a:extLst>
              <a:ext uri="{FF2B5EF4-FFF2-40B4-BE49-F238E27FC236}">
                <a16:creationId xmlns:a16="http://schemas.microsoft.com/office/drawing/2014/main" id="{C082505F-2CC7-4ED9-B862-E22A2829A5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91916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endParaRPr lang="ko-KR" altLang="en-US"/>
          </a:p>
        </p:txBody>
      </p:sp>
      <p:pic>
        <p:nvPicPr>
          <p:cNvPr id="8199" name="_x502520920" descr="EMB000042743c62">
            <a:extLst>
              <a:ext uri="{FF2B5EF4-FFF2-40B4-BE49-F238E27FC236}">
                <a16:creationId xmlns:a16="http://schemas.microsoft.com/office/drawing/2014/main" id="{DFEBFA46-4E19-4396-8168-3CA995DB3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76363"/>
            <a:ext cx="5400675" cy="144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0" name="TextBox 7">
            <a:extLst>
              <a:ext uri="{FF2B5EF4-FFF2-40B4-BE49-F238E27FC236}">
                <a16:creationId xmlns:a16="http://schemas.microsoft.com/office/drawing/2014/main" id="{7ACE4DAB-C323-4AA5-B4AC-71D8EF7A05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924175"/>
            <a:ext cx="7632700" cy="314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1200"/>
              <a:t>종합보험 가입구성을 보면 대물</a:t>
            </a:r>
            <a:r>
              <a:rPr lang="en-US" altLang="ko-KR" sz="1200"/>
              <a:t>, </a:t>
            </a:r>
            <a:r>
              <a:rPr lang="ko-KR" altLang="en-US" sz="1200"/>
              <a:t>대인</a:t>
            </a:r>
            <a:r>
              <a:rPr lang="en-US" altLang="ko-KR" sz="1200"/>
              <a:t>, </a:t>
            </a:r>
            <a:r>
              <a:rPr lang="ko-KR" altLang="en-US" sz="1200"/>
              <a:t>자손</a:t>
            </a:r>
            <a:r>
              <a:rPr lang="en-US" altLang="ko-KR" sz="1200"/>
              <a:t>, </a:t>
            </a:r>
            <a:r>
              <a:rPr lang="ko-KR" altLang="en-US" sz="1200"/>
              <a:t>무보험</a:t>
            </a:r>
            <a:r>
              <a:rPr lang="en-US" altLang="ko-KR" sz="1200"/>
              <a:t>, </a:t>
            </a:r>
            <a:r>
              <a:rPr lang="ko-KR" altLang="en-US" sz="1200"/>
              <a:t>차량 순서로 가입댓수가 많음</a:t>
            </a:r>
            <a:r>
              <a:rPr lang="en-US" altLang="ko-KR" sz="1200"/>
              <a:t>. </a:t>
            </a:r>
            <a:r>
              <a:rPr lang="ko-KR" altLang="en-US" sz="1200"/>
              <a:t>차량 가입된 댓수는 </a:t>
            </a:r>
            <a:r>
              <a:rPr lang="en-US" altLang="ko-KR" sz="1200"/>
              <a:t>1025</a:t>
            </a:r>
            <a:r>
              <a:rPr lang="ko-KR" altLang="en-US" sz="1200"/>
              <a:t>만대로서 다른 보험에 비해 적은 편임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사고건수는 총 </a:t>
            </a:r>
            <a:r>
              <a:rPr lang="en-US" altLang="ko-KR" sz="1200"/>
              <a:t>535</a:t>
            </a:r>
            <a:r>
              <a:rPr lang="ko-KR" altLang="en-US" sz="1200"/>
              <a:t>만건 중에서 책임보험이 </a:t>
            </a:r>
            <a:r>
              <a:rPr lang="en-US" altLang="ko-KR" sz="1200"/>
              <a:t>105</a:t>
            </a:r>
            <a:r>
              <a:rPr lang="ko-KR" altLang="en-US" sz="1200"/>
              <a:t>만건</a:t>
            </a:r>
            <a:r>
              <a:rPr lang="en-US" altLang="ko-KR" sz="1200"/>
              <a:t>, </a:t>
            </a:r>
            <a:r>
              <a:rPr lang="ko-KR" altLang="en-US" sz="1200"/>
              <a:t>종합보험이 </a:t>
            </a:r>
            <a:r>
              <a:rPr lang="en-US" altLang="ko-KR" sz="1200"/>
              <a:t>424</a:t>
            </a:r>
            <a:r>
              <a:rPr lang="ko-KR" altLang="en-US" sz="1200"/>
              <a:t>만건이며</a:t>
            </a:r>
            <a:r>
              <a:rPr lang="en-US" altLang="ko-KR" sz="1200"/>
              <a:t>, </a:t>
            </a:r>
            <a:r>
              <a:rPr lang="ko-KR" altLang="en-US" sz="1200"/>
              <a:t>전체 차량댓수 기준으로 보면 약 </a:t>
            </a:r>
            <a:r>
              <a:rPr lang="en-US" altLang="ko-KR" sz="1200"/>
              <a:t>30%</a:t>
            </a:r>
            <a:r>
              <a:rPr lang="ko-KR" altLang="en-US" sz="1200"/>
              <a:t>를 약간 웃돌고 있음</a:t>
            </a:r>
            <a:r>
              <a:rPr lang="en-US" altLang="ko-KR" sz="1200"/>
              <a:t>. </a:t>
            </a:r>
            <a:r>
              <a:rPr lang="ko-KR" altLang="en-US" sz="1200"/>
              <a:t>즉</a:t>
            </a:r>
            <a:r>
              <a:rPr lang="en-US" altLang="ko-KR" sz="1200"/>
              <a:t>, </a:t>
            </a:r>
            <a:r>
              <a:rPr lang="ko-KR" altLang="en-US" sz="1200"/>
              <a:t>전체 차량 중 </a:t>
            </a:r>
            <a:r>
              <a:rPr lang="en-US" altLang="ko-KR" sz="1200"/>
              <a:t>30%</a:t>
            </a:r>
            <a:r>
              <a:rPr lang="ko-KR" altLang="en-US" sz="1200"/>
              <a:t>는 사고를 경험한다고 할 수 있음</a:t>
            </a:r>
            <a:r>
              <a:rPr lang="en-US" altLang="ko-KR" sz="1200"/>
              <a:t>. </a:t>
            </a:r>
            <a:r>
              <a:rPr lang="ko-KR" altLang="en-US" sz="1200"/>
              <a:t>그 중 인사사고보다 물적사고가 </a:t>
            </a:r>
            <a:r>
              <a:rPr lang="en-US" altLang="ko-KR" sz="1200"/>
              <a:t>10</a:t>
            </a:r>
            <a:r>
              <a:rPr lang="ko-KR" altLang="en-US" sz="1200"/>
              <a:t>배 이상 많음</a:t>
            </a:r>
            <a:r>
              <a:rPr lang="en-US" altLang="ko-KR" sz="1200"/>
              <a:t>. </a:t>
            </a:r>
            <a:r>
              <a:rPr lang="ko-KR" altLang="en-US" sz="1200"/>
              <a:t>즉</a:t>
            </a:r>
            <a:r>
              <a:rPr lang="en-US" altLang="ko-KR" sz="1200"/>
              <a:t>, </a:t>
            </a:r>
            <a:r>
              <a:rPr lang="ko-KR" altLang="en-US" sz="1200"/>
              <a:t>인사사고는 </a:t>
            </a:r>
            <a:r>
              <a:rPr lang="en-US" altLang="ko-KR" sz="1200"/>
              <a:t>36</a:t>
            </a:r>
            <a:r>
              <a:rPr lang="ko-KR" altLang="en-US" sz="1200"/>
              <a:t>만건</a:t>
            </a:r>
            <a:r>
              <a:rPr lang="en-US" altLang="ko-KR" sz="1200"/>
              <a:t>/533</a:t>
            </a:r>
            <a:r>
              <a:rPr lang="ko-KR" altLang="en-US" sz="1200"/>
              <a:t>만건으로 사고중 약 </a:t>
            </a:r>
            <a:r>
              <a:rPr lang="en-US" altLang="ko-KR" sz="1200"/>
              <a:t>7%</a:t>
            </a:r>
            <a:r>
              <a:rPr lang="ko-KR" altLang="en-US" sz="1200"/>
              <a:t>에 불과하고</a:t>
            </a:r>
            <a:r>
              <a:rPr lang="en-US" altLang="ko-KR" sz="1200"/>
              <a:t>, </a:t>
            </a:r>
            <a:r>
              <a:rPr lang="ko-KR" altLang="en-US" sz="1200"/>
              <a:t>전체 차량댓수 대비 </a:t>
            </a:r>
            <a:r>
              <a:rPr lang="en-US" altLang="ko-KR" sz="1200"/>
              <a:t>36/1,760</a:t>
            </a:r>
            <a:r>
              <a:rPr lang="ko-KR" altLang="en-US" sz="1200"/>
              <a:t>으로 </a:t>
            </a:r>
            <a:r>
              <a:rPr lang="en-US" altLang="ko-KR" sz="1200"/>
              <a:t>2%</a:t>
            </a:r>
            <a:r>
              <a:rPr lang="ko-KR" altLang="en-US" sz="1200"/>
              <a:t>를 약간 웃돌고 있음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발생손해액 측면에서 종합보험 중 대인과 자손은 대물이나 차량에 비해 훨씬 적어서</a:t>
            </a:r>
            <a:r>
              <a:rPr lang="en-US" altLang="ko-KR" sz="1200"/>
              <a:t>, </a:t>
            </a:r>
            <a:r>
              <a:rPr lang="ko-KR" altLang="en-US" sz="1200"/>
              <a:t>전체의 </a:t>
            </a:r>
            <a:r>
              <a:rPr lang="en-US" altLang="ko-KR" sz="1200"/>
              <a:t>20% </a:t>
            </a:r>
            <a:r>
              <a:rPr lang="ko-KR" altLang="en-US" sz="1200"/>
              <a:t>수준이고</a:t>
            </a:r>
            <a:r>
              <a:rPr lang="en-US" altLang="ko-KR" sz="1200"/>
              <a:t>, </a:t>
            </a:r>
            <a:r>
              <a:rPr lang="ko-KR" altLang="en-US" sz="1200"/>
              <a:t>나머지 </a:t>
            </a:r>
            <a:r>
              <a:rPr lang="en-US" altLang="ko-KR" sz="1200"/>
              <a:t>80%</a:t>
            </a:r>
            <a:r>
              <a:rPr lang="ko-KR" altLang="en-US" sz="1200"/>
              <a:t>가 물적사고임</a:t>
            </a:r>
            <a:r>
              <a:rPr lang="en-US" altLang="ko-KR" sz="1200"/>
              <a:t>. </a:t>
            </a:r>
            <a:r>
              <a:rPr lang="ko-KR" altLang="en-US" sz="1200"/>
              <a:t>다만 빈도면에서 </a:t>
            </a:r>
            <a:r>
              <a:rPr lang="en-US" altLang="ko-KR" sz="1200"/>
              <a:t>7%</a:t>
            </a:r>
            <a:r>
              <a:rPr lang="ko-KR" altLang="en-US" sz="1200"/>
              <a:t>의 인적사고가 금액면에서 </a:t>
            </a:r>
            <a:r>
              <a:rPr lang="en-US" altLang="ko-KR" sz="1200"/>
              <a:t>20%</a:t>
            </a:r>
            <a:r>
              <a:rPr lang="ko-KR" altLang="en-US" sz="1200"/>
              <a:t>를 차지하여 심도면에서는 인적사고가 물적사고보다 크다고 하겠음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손해율에 있어서는 책임보험과 종합보험</a:t>
            </a:r>
            <a:r>
              <a:rPr lang="en-US" altLang="ko-KR" sz="1200"/>
              <a:t>, </a:t>
            </a:r>
            <a:r>
              <a:rPr lang="ko-KR" altLang="en-US" sz="1200"/>
              <a:t>그리고 종합보험내에 다소 차이가 있어서</a:t>
            </a:r>
            <a:r>
              <a:rPr lang="en-US" altLang="ko-KR" sz="1200"/>
              <a:t>, </a:t>
            </a:r>
            <a:r>
              <a:rPr lang="ko-KR" altLang="en-US" sz="1200"/>
              <a:t>대물</a:t>
            </a:r>
            <a:r>
              <a:rPr lang="en-US" altLang="ko-KR" sz="1200"/>
              <a:t>&gt;</a:t>
            </a:r>
            <a:r>
              <a:rPr lang="ko-KR" altLang="en-US" sz="1200"/>
              <a:t>대인</a:t>
            </a:r>
            <a:r>
              <a:rPr lang="en-US" altLang="ko-KR" sz="1200"/>
              <a:t>&gt;</a:t>
            </a:r>
            <a:r>
              <a:rPr lang="ko-KR" altLang="en-US" sz="1200"/>
              <a:t>자손</a:t>
            </a:r>
            <a:r>
              <a:rPr lang="en-US" altLang="ko-KR" sz="1200"/>
              <a:t>&gt;</a:t>
            </a:r>
            <a:r>
              <a:rPr lang="ko-KR" altLang="en-US" sz="1200"/>
              <a:t>차량 순서임</a:t>
            </a:r>
            <a:r>
              <a:rPr lang="en-US" altLang="ko-KR" sz="1200"/>
              <a:t>.</a:t>
            </a:r>
            <a:endParaRPr lang="ko-KR" altLang="en-US" sz="1200"/>
          </a:p>
          <a:p>
            <a:pPr latinLnBrk="1"/>
            <a:r>
              <a:rPr lang="ko-KR" altLang="en-US" sz="1200"/>
              <a:t>현재 자동차 보험은 정부가 거시경제정책</a:t>
            </a:r>
            <a:r>
              <a:rPr lang="en-US" altLang="ko-KR" sz="1200"/>
              <a:t>(</a:t>
            </a:r>
            <a:r>
              <a:rPr lang="ko-KR" altLang="en-US" sz="1200"/>
              <a:t>물가관리</a:t>
            </a:r>
            <a:r>
              <a:rPr lang="en-US" altLang="ko-KR" sz="1200"/>
              <a:t>) </a:t>
            </a:r>
            <a:r>
              <a:rPr lang="ko-KR" altLang="en-US" sz="1200"/>
              <a:t>차원에서 자동차보험 가격과 서비스를 동시에 규제하여 급부수준도 낮지만 보험료율은 원가에 못미칠 정도로 낮아 적자요인이 상당한 것으로 일반적인 평가임</a:t>
            </a:r>
            <a:r>
              <a:rPr lang="en-US" altLang="ko-KR" sz="1200"/>
              <a:t>. </a:t>
            </a:r>
            <a:r>
              <a:rPr lang="ko-KR" altLang="en-US" sz="1200"/>
              <a:t>이런 적자에도 불구하고 자동차보험은 장기 보험 등 여타 상품을 판매할 미끼상품으로 가치가 있기 때문일 것으로 사료됨</a:t>
            </a:r>
            <a:r>
              <a:rPr lang="en-US" altLang="ko-KR" sz="1200"/>
              <a:t>.</a:t>
            </a:r>
            <a:endParaRPr lang="ko-KR" altLang="en-US" sz="1200"/>
          </a:p>
          <a:p>
            <a:endParaRPr lang="ko-KR" alt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4_shape4">
            <a:extLst>
              <a:ext uri="{FF2B5EF4-FFF2-40B4-BE49-F238E27FC236}">
                <a16:creationId xmlns:a16="http://schemas.microsoft.com/office/drawing/2014/main" id="{6052DE15-3D99-4C71-9032-6C6295DBAE78}"/>
              </a:ext>
            </a:extLst>
          </p:cNvPr>
          <p:cNvSpPr/>
          <p:nvPr/>
        </p:nvSpPr>
        <p:spPr>
          <a:xfrm>
            <a:off x="1403350" y="3905250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ko-KR" altLang="en-US" sz="2000" b="1" spc="-80" dirty="0">
                <a:latin typeface="나눔고딕"/>
                <a:ea typeface="나눔고딕"/>
              </a:rPr>
              <a:t>자동차보험과 산재의 차이</a:t>
            </a:r>
            <a:endParaRPr sz="2000" b="1" spc="-80" dirty="0">
              <a:latin typeface="나눔고딕"/>
              <a:ea typeface="나눔고딕"/>
            </a:endParaRPr>
          </a:p>
        </p:txBody>
      </p:sp>
      <p:sp>
        <p:nvSpPr>
          <p:cNvPr id="9222" name="TextBox 1">
            <a:extLst>
              <a:ext uri="{FF2B5EF4-FFF2-40B4-BE49-F238E27FC236}">
                <a16:creationId xmlns:a16="http://schemas.microsoft.com/office/drawing/2014/main" id="{CCB80EB7-BD85-4D8B-A1D6-6612EFE6865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1773238"/>
            <a:ext cx="6624637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dirty="0"/>
              <a:t>2015</a:t>
            </a:r>
            <a:r>
              <a:rPr lang="ko-KR" altLang="en-US" dirty="0"/>
              <a:t>년</a:t>
            </a:r>
            <a:r>
              <a:rPr lang="en-US" altLang="ko-KR" dirty="0"/>
              <a:t>, 2006</a:t>
            </a:r>
            <a:r>
              <a:rPr lang="ko-KR" altLang="en-US" dirty="0"/>
              <a:t>년 노동부 연구용역에 따르면</a:t>
            </a:r>
            <a:r>
              <a:rPr lang="en-US" altLang="ko-KR" dirty="0"/>
              <a:t>, </a:t>
            </a:r>
            <a:r>
              <a:rPr lang="ko-KR" altLang="en-US" dirty="0"/>
              <a:t>평일 오후 </a:t>
            </a:r>
            <a:r>
              <a:rPr lang="en-US" altLang="ko-KR" dirty="0"/>
              <a:t>5</a:t>
            </a:r>
            <a:r>
              <a:rPr lang="ko-KR" altLang="en-US" dirty="0"/>
              <a:t>시부터 오후 </a:t>
            </a:r>
            <a:r>
              <a:rPr lang="en-US" altLang="ko-KR" dirty="0"/>
              <a:t>12</a:t>
            </a:r>
            <a:r>
              <a:rPr lang="ko-KR" altLang="en-US" dirty="0"/>
              <a:t>까지 퇴근 중의 사고비율은 </a:t>
            </a:r>
            <a:r>
              <a:rPr lang="en-US" altLang="ko-KR" dirty="0"/>
              <a:t>82.8%</a:t>
            </a:r>
            <a:r>
              <a:rPr lang="ko-KR" altLang="en-US" dirty="0"/>
              <a:t>로</a:t>
            </a:r>
            <a:r>
              <a:rPr lang="en-US" altLang="ko-KR" dirty="0"/>
              <a:t>, 2014</a:t>
            </a:r>
            <a:r>
              <a:rPr lang="ko-KR" altLang="en-US" dirty="0"/>
              <a:t>년 경찰청 교통사고통계에서는 퇴근 시간 중 교통사고율은 </a:t>
            </a:r>
            <a:r>
              <a:rPr lang="en-US" altLang="ko-KR" dirty="0"/>
              <a:t>32.8%</a:t>
            </a:r>
            <a:r>
              <a:rPr lang="ko-KR" altLang="en-US" dirty="0"/>
              <a:t>로 분석되고 있는데</a:t>
            </a:r>
            <a:r>
              <a:rPr lang="en-US" altLang="ko-KR" dirty="0"/>
              <a:t>, </a:t>
            </a:r>
            <a:r>
              <a:rPr lang="ko-KR" altLang="en-US" dirty="0"/>
              <a:t>양 연구결과 수치가 매우 큰 편차를 가지고 있더라도</a:t>
            </a:r>
            <a:r>
              <a:rPr lang="en-US" altLang="ko-KR" dirty="0"/>
              <a:t>, </a:t>
            </a:r>
            <a:r>
              <a:rPr lang="ko-KR" altLang="en-US" dirty="0"/>
              <a:t>적어도 출퇴근 시간대 교통사고 발생의 적어도 </a:t>
            </a:r>
            <a:r>
              <a:rPr lang="en-US" altLang="ko-KR" dirty="0"/>
              <a:t>30%</a:t>
            </a:r>
            <a:r>
              <a:rPr lang="ko-KR" altLang="en-US" dirty="0"/>
              <a:t>이상이 금번 </a:t>
            </a:r>
            <a:r>
              <a:rPr lang="ko-KR" altLang="en-US" dirty="0" err="1"/>
              <a:t>산재법</a:t>
            </a:r>
            <a:r>
              <a:rPr lang="ko-KR" altLang="en-US" dirty="0"/>
              <a:t> 개정으로 산재승인 대상이 될 여지가 있다는 점에서 고무적이다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8" name="slide4_shape4">
            <a:extLst>
              <a:ext uri="{FF2B5EF4-FFF2-40B4-BE49-F238E27FC236}">
                <a16:creationId xmlns:a16="http://schemas.microsoft.com/office/drawing/2014/main" id="{FFC675CB-B3D9-4AD2-9464-E81D5095C3E6}"/>
              </a:ext>
            </a:extLst>
          </p:cNvPr>
          <p:cNvSpPr/>
          <p:nvPr/>
        </p:nvSpPr>
        <p:spPr>
          <a:xfrm>
            <a:off x="1339850" y="1349375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ko-KR" altLang="en-US" sz="2000" b="1" spc="-80" dirty="0">
                <a:latin typeface="나눔고딕"/>
                <a:ea typeface="나눔고딕"/>
              </a:rPr>
              <a:t>출퇴근 재해의 의미</a:t>
            </a:r>
            <a:endParaRPr sz="2000" b="1" spc="-80" dirty="0">
              <a:latin typeface="나눔고딕"/>
              <a:ea typeface="나눔고딕"/>
            </a:endParaRPr>
          </a:p>
        </p:txBody>
      </p:sp>
      <p:sp>
        <p:nvSpPr>
          <p:cNvPr id="9224" name="TextBox 2">
            <a:extLst>
              <a:ext uri="{FF2B5EF4-FFF2-40B4-BE49-F238E27FC236}">
                <a16:creationId xmlns:a16="http://schemas.microsoft.com/office/drawing/2014/main" id="{25A504AD-14B5-4CF9-B247-258622A29F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88913"/>
            <a:ext cx="6985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 b="1">
                <a:solidFill>
                  <a:schemeClr val="tx2"/>
                </a:solidFill>
              </a:rPr>
              <a:t>(3) </a:t>
            </a:r>
            <a:r>
              <a:rPr lang="ko-KR" altLang="en-US" sz="2400" b="1">
                <a:solidFill>
                  <a:schemeClr val="tx2"/>
                </a:solidFill>
              </a:rPr>
              <a:t>뭐가 달라지고</a:t>
            </a:r>
            <a:r>
              <a:rPr lang="en-US" altLang="ko-KR" sz="2400" b="1">
                <a:solidFill>
                  <a:schemeClr val="tx2"/>
                </a:solidFill>
              </a:rPr>
              <a:t>, </a:t>
            </a:r>
            <a:r>
              <a:rPr lang="ko-KR" altLang="en-US" sz="2400" b="1">
                <a:solidFill>
                  <a:schemeClr val="tx2"/>
                </a:solidFill>
              </a:rPr>
              <a:t>출퇴근 재해가 무슨 의미가 있나</a:t>
            </a:r>
            <a:r>
              <a:rPr lang="en-US" altLang="ko-KR" sz="2400" b="1">
                <a:solidFill>
                  <a:schemeClr val="tx2"/>
                </a:solidFill>
              </a:rPr>
              <a:t>?</a:t>
            </a:r>
            <a:endParaRPr lang="ko-KR" altLang="en-US" sz="2400" b="1">
              <a:solidFill>
                <a:schemeClr val="tx2"/>
              </a:solidFill>
            </a:endParaRPr>
          </a:p>
        </p:txBody>
      </p:sp>
      <p:sp>
        <p:nvSpPr>
          <p:cNvPr id="9225" name="TextBox 8">
            <a:extLst>
              <a:ext uri="{FF2B5EF4-FFF2-40B4-BE49-F238E27FC236}">
                <a16:creationId xmlns:a16="http://schemas.microsoft.com/office/drawing/2014/main" id="{0942ABE9-119C-4DFF-AD12-A0BDC35010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305300"/>
            <a:ext cx="7272338" cy="2030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1400"/>
              <a:t>산재보험의 요양대상은 </a:t>
            </a:r>
            <a:r>
              <a:rPr lang="en-US" altLang="ko-KR" sz="1400"/>
              <a:t>4</a:t>
            </a:r>
            <a:r>
              <a:rPr lang="ko-KR" altLang="en-US" sz="1400"/>
              <a:t>일 이상의 치료를 필요로 한 경우에 한정되며</a:t>
            </a:r>
            <a:r>
              <a:rPr lang="en-US" altLang="ko-KR" sz="1400"/>
              <a:t>, </a:t>
            </a:r>
            <a:r>
              <a:rPr lang="ko-KR" altLang="en-US" sz="1400"/>
              <a:t>장해급여는 장해보상일시금과 장해보상연금으로 구분된다</a:t>
            </a:r>
            <a:r>
              <a:rPr lang="en-US" altLang="ko-KR" sz="1400"/>
              <a:t>. </a:t>
            </a:r>
            <a:r>
              <a:rPr lang="ko-KR" altLang="en-US" sz="1400"/>
              <a:t>장해 </a:t>
            </a:r>
            <a:r>
              <a:rPr lang="en-US" altLang="ko-KR" sz="1400"/>
              <a:t>7</a:t>
            </a:r>
            <a:r>
              <a:rPr lang="ko-KR" altLang="en-US" sz="1400"/>
              <a:t>급 이상</a:t>
            </a:r>
            <a:r>
              <a:rPr lang="en-US" altLang="ko-KR" sz="1400"/>
              <a:t>(</a:t>
            </a:r>
            <a:r>
              <a:rPr lang="ko-KR" altLang="en-US" sz="1400"/>
              <a:t>전체 </a:t>
            </a:r>
            <a:r>
              <a:rPr lang="en-US" altLang="ko-KR" sz="1400"/>
              <a:t>14</a:t>
            </a:r>
            <a:r>
              <a:rPr lang="ko-KR" altLang="en-US" sz="1400"/>
              <a:t>급</a:t>
            </a:r>
            <a:r>
              <a:rPr lang="en-US" altLang="ko-KR" sz="1400"/>
              <a:t>)</a:t>
            </a:r>
            <a:r>
              <a:rPr lang="ko-KR" altLang="en-US" sz="1400"/>
              <a:t>에 해당하면 장해 연금을 받을 수 있는데</a:t>
            </a:r>
            <a:r>
              <a:rPr lang="en-US" altLang="ko-KR" sz="1400"/>
              <a:t>, </a:t>
            </a:r>
            <a:r>
              <a:rPr lang="ko-KR" altLang="en-US" sz="1400"/>
              <a:t>자동차 보험은 장해 연금제도가 없고 일시보상제도 밖에 없다는 뚜렷한 차이를 보이고 있다</a:t>
            </a:r>
            <a:r>
              <a:rPr lang="en-US" altLang="ko-KR" sz="1400"/>
              <a:t>. </a:t>
            </a:r>
            <a:r>
              <a:rPr lang="ko-KR" altLang="en-US" sz="1400"/>
              <a:t>특히</a:t>
            </a:r>
            <a:r>
              <a:rPr lang="en-US" altLang="ko-KR" sz="1400"/>
              <a:t>, </a:t>
            </a:r>
            <a:r>
              <a:rPr lang="ko-KR" altLang="en-US" sz="1400"/>
              <a:t>연금대상은 수급권자</a:t>
            </a:r>
            <a:r>
              <a:rPr lang="en-US" altLang="ko-KR" sz="1400"/>
              <a:t>(</a:t>
            </a:r>
            <a:r>
              <a:rPr lang="ko-KR" altLang="en-US" sz="1400"/>
              <a:t>근로자</a:t>
            </a:r>
            <a:r>
              <a:rPr lang="en-US" altLang="ko-KR" sz="1400"/>
              <a:t>-</a:t>
            </a:r>
            <a:r>
              <a:rPr lang="ko-KR" altLang="en-US" sz="1400"/>
              <a:t>피해자</a:t>
            </a:r>
            <a:r>
              <a:rPr lang="en-US" altLang="ko-KR" sz="1400"/>
              <a:t>)</a:t>
            </a:r>
            <a:r>
              <a:rPr lang="ko-KR" altLang="en-US" sz="1400"/>
              <a:t>가 죽을때까지 지급되며</a:t>
            </a:r>
            <a:r>
              <a:rPr lang="en-US" altLang="ko-KR" sz="1400"/>
              <a:t>, </a:t>
            </a:r>
            <a:r>
              <a:rPr lang="ko-KR" altLang="en-US" sz="1400"/>
              <a:t>매년 전체근로자 평균임금증감률에 따라 증가되며</a:t>
            </a:r>
            <a:r>
              <a:rPr lang="en-US" altLang="ko-KR" sz="1400"/>
              <a:t>, </a:t>
            </a:r>
            <a:r>
              <a:rPr lang="ko-KR" altLang="en-US" sz="1400"/>
              <a:t>비과세라는 점에서 세전기준으로 지급되는 특성을 가지고 있다</a:t>
            </a:r>
            <a:r>
              <a:rPr lang="en-US" altLang="ko-KR" sz="1400"/>
              <a:t>. </a:t>
            </a:r>
            <a:r>
              <a:rPr lang="ko-KR" altLang="en-US" sz="1400"/>
              <a:t>아울러</a:t>
            </a:r>
            <a:r>
              <a:rPr lang="en-US" altLang="ko-KR" sz="1400"/>
              <a:t>, </a:t>
            </a:r>
            <a:r>
              <a:rPr lang="ko-KR" altLang="en-US" sz="1400" b="1" u="sng"/>
              <a:t>산재보험은 과실책임주의를 따르는 자동차보험과 달리 무과실책임주의이기 때문에 근로자 보호에 이 점이 있다</a:t>
            </a:r>
            <a:r>
              <a:rPr lang="en-US" altLang="ko-KR" sz="1400" b="1" u="sng"/>
              <a:t>.</a:t>
            </a:r>
            <a:endParaRPr lang="ko-KR" altLang="en-US" sz="1400" b="1" u="sng"/>
          </a:p>
          <a:p>
            <a:pPr latinLnBrk="1"/>
            <a:r>
              <a:rPr lang="ko-KR" altLang="en-US" sz="1400"/>
              <a:t>자동차 보험과 비교시 상대적으로 산재보험의 보험급여 혜택이 월등히 높다고 판단되어지는 부분이 이러한 제도적 특성에 기인한다</a:t>
            </a:r>
            <a:r>
              <a:rPr lang="en-US" altLang="ko-KR" sz="1400"/>
              <a:t>.</a:t>
            </a:r>
            <a:endParaRPr lang="ko-KR" altLang="en-US" sz="1400"/>
          </a:p>
        </p:txBody>
      </p:sp>
      <p:pic>
        <p:nvPicPr>
          <p:cNvPr id="9226" name="_x511657040" descr="EMB000042743c76">
            <a:extLst>
              <a:ext uri="{FF2B5EF4-FFF2-40B4-BE49-F238E27FC236}">
                <a16:creationId xmlns:a16="http://schemas.microsoft.com/office/drawing/2014/main" id="{F9537F25-DA29-47D3-A0EC-FB9F636432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700" y="1490663"/>
            <a:ext cx="252413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_x511657040" descr="EMB000042743c76">
            <a:extLst>
              <a:ext uri="{FF2B5EF4-FFF2-40B4-BE49-F238E27FC236}">
                <a16:creationId xmlns:a16="http://schemas.microsoft.com/office/drawing/2014/main" id="{0E3E776D-6AE8-4FAA-BD5A-9125A96DD3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113" y="3995738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0246" name="TextBox 1">
            <a:extLst>
              <a:ext uri="{FF2B5EF4-FFF2-40B4-BE49-F238E27FC236}">
                <a16:creationId xmlns:a16="http://schemas.microsoft.com/office/drawing/2014/main" id="{4D874B08-8B22-493E-A535-0305CCA020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46050"/>
            <a:ext cx="82804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>
                <a:solidFill>
                  <a:schemeClr val="tx2"/>
                </a:solidFill>
              </a:rPr>
              <a:t>(4) </a:t>
            </a:r>
            <a:r>
              <a:rPr lang="ko-KR" altLang="en-US" sz="2400">
                <a:solidFill>
                  <a:schemeClr val="tx2"/>
                </a:solidFill>
              </a:rPr>
              <a:t>통상의 출퇴근 재해 판단요령</a:t>
            </a:r>
          </a:p>
        </p:txBody>
      </p:sp>
      <p:sp>
        <p:nvSpPr>
          <p:cNvPr id="10247" name="TextBox 2">
            <a:extLst>
              <a:ext uri="{FF2B5EF4-FFF2-40B4-BE49-F238E27FC236}">
                <a16:creationId xmlns:a16="http://schemas.microsoft.com/office/drawing/2014/main" id="{2732A7C5-E01A-41E4-A9B2-699B7A55C6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412875"/>
            <a:ext cx="7632700" cy="535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b="1"/>
              <a:t>(</a:t>
            </a:r>
            <a:r>
              <a:rPr lang="ko-KR" altLang="en-US" b="1"/>
              <a:t>통상의 출퇴근 재해 인정 원칙</a:t>
            </a:r>
            <a:r>
              <a:rPr lang="en-US" altLang="ko-KR" b="1"/>
              <a:t>)</a:t>
            </a:r>
            <a:r>
              <a:rPr lang="ko-KR" altLang="en-US"/>
              <a:t> 출퇴근 재해는 출퇴근 행위를 하던 중에 통상적으로 수반되는 위험이 구체화된 경우이므로 </a:t>
            </a:r>
            <a:r>
              <a:rPr lang="ko-KR" altLang="en-US" b="1"/>
              <a:t>아래의 요건을 모두 충족</a:t>
            </a:r>
            <a:r>
              <a:rPr lang="ko-KR" altLang="en-US"/>
              <a:t>하는 것을 말함</a:t>
            </a:r>
          </a:p>
          <a:p>
            <a:pPr latinLnBrk="1"/>
            <a:r>
              <a:rPr lang="ko-KR" altLang="en-US"/>
              <a:t>① 자택 등「주거」와 회사</a:t>
            </a:r>
            <a:r>
              <a:rPr lang="en-US" altLang="ko-KR"/>
              <a:t>, </a:t>
            </a:r>
            <a:r>
              <a:rPr lang="ko-KR" altLang="en-US"/>
              <a:t>공장 등의「취업장소」를 시점 또는 종점으로 하는 이동 행위 일 것 </a:t>
            </a:r>
          </a:p>
          <a:p>
            <a:pPr latinLnBrk="1"/>
            <a:r>
              <a:rPr lang="ko-KR" altLang="en-US"/>
              <a:t>② 출퇴근 행위가 업무에 종사하기 위해 또는 업무를 마친 후에 이루어 질 것</a:t>
            </a:r>
            <a:r>
              <a:rPr lang="en-US" altLang="ko-KR"/>
              <a:t>,</a:t>
            </a:r>
            <a:r>
              <a:rPr lang="ko-KR" altLang="en-US"/>
              <a:t> 즉 「취업과 관련성」이 있을 것</a:t>
            </a:r>
          </a:p>
          <a:p>
            <a:pPr latinLnBrk="1"/>
            <a:r>
              <a:rPr lang="ko-KR" altLang="en-US"/>
              <a:t>③ 출퇴근 행위가 사회통념상 「통상적인 경로 및 방법」에 따라 이루어 질 것</a:t>
            </a:r>
            <a:r>
              <a:rPr lang="en-US" altLang="ko-KR"/>
              <a:t>, </a:t>
            </a:r>
            <a:r>
              <a:rPr lang="ko-KR" altLang="en-US"/>
              <a:t>즉 「일탈 또는 중단」이 없을 것</a:t>
            </a:r>
            <a:r>
              <a:rPr lang="en-US" altLang="ko-KR"/>
              <a:t>(</a:t>
            </a:r>
            <a:r>
              <a:rPr lang="ko-KR" altLang="en-US"/>
              <a:t>단</a:t>
            </a:r>
            <a:r>
              <a:rPr lang="en-US" altLang="ko-KR"/>
              <a:t>, </a:t>
            </a:r>
            <a:r>
              <a:rPr lang="ko-KR" altLang="en-US"/>
              <a:t>영 제</a:t>
            </a:r>
            <a:r>
              <a:rPr lang="en-US" altLang="ko-KR"/>
              <a:t>35</a:t>
            </a:r>
            <a:r>
              <a:rPr lang="ko-KR" altLang="en-US"/>
              <a:t>조제</a:t>
            </a:r>
            <a:r>
              <a:rPr lang="en-US" altLang="ko-KR"/>
              <a:t>2</a:t>
            </a:r>
            <a:r>
              <a:rPr lang="ko-KR" altLang="en-US"/>
              <a:t>항에서 정하는 일탈</a:t>
            </a:r>
            <a:r>
              <a:rPr lang="en-US" altLang="ko-KR"/>
              <a:t>․</a:t>
            </a:r>
            <a:r>
              <a:rPr lang="ko-KR" altLang="en-US"/>
              <a:t>중단의 예외에 해당하는 경우는 인정</a:t>
            </a:r>
            <a:r>
              <a:rPr lang="en-US" altLang="ko-KR"/>
              <a:t>)</a:t>
            </a:r>
            <a:endParaRPr lang="ko-KR" altLang="en-US"/>
          </a:p>
          <a:p>
            <a:endParaRPr lang="en-US" altLang="ko-KR"/>
          </a:p>
          <a:p>
            <a:endParaRPr lang="en-US" altLang="ko-KR"/>
          </a:p>
          <a:p>
            <a:pPr latinLnBrk="1"/>
            <a:r>
              <a:rPr lang="en-US" altLang="ko-KR" sz="1200" b="1"/>
              <a:t>(</a:t>
            </a:r>
            <a:r>
              <a:rPr lang="ko-KR" altLang="en-US" sz="1200" b="1"/>
              <a:t>일시적 주거</a:t>
            </a:r>
            <a:r>
              <a:rPr lang="en-US" altLang="ko-KR" sz="1200" b="1"/>
              <a:t>)</a:t>
            </a:r>
            <a:r>
              <a:rPr lang="ko-KR" altLang="en-US" sz="1200"/>
              <a:t> 근무 사정</a:t>
            </a:r>
            <a:r>
              <a:rPr lang="en-US" altLang="ko-KR" sz="1200"/>
              <a:t>, </a:t>
            </a:r>
            <a:r>
              <a:rPr lang="ko-KR" altLang="en-US" sz="1200"/>
              <a:t>교통두절</a:t>
            </a:r>
            <a:r>
              <a:rPr lang="en-US" altLang="ko-KR" sz="1200"/>
              <a:t>, </a:t>
            </a:r>
            <a:r>
              <a:rPr lang="ko-KR" altLang="en-US" sz="1200"/>
              <a:t>천재지변 등 아래와 같은 불가피한 사유로 일시적으로 숙박하는 경우 그 장소</a:t>
            </a:r>
          </a:p>
          <a:p>
            <a:pPr latinLnBrk="1"/>
            <a:r>
              <a:rPr lang="ko-KR" altLang="en-US" sz="1200"/>
              <a:t>╸사업주의 지시 또는 승인이 있는 연장근로 및 조기출근으로 대중교통을 이용 할 수 없는 경우 숙박하는 그 장소</a:t>
            </a:r>
          </a:p>
          <a:p>
            <a:pPr latinLnBrk="1"/>
            <a:r>
              <a:rPr lang="ko-KR" altLang="en-US" sz="1200"/>
              <a:t>╸신규부임</a:t>
            </a:r>
            <a:r>
              <a:rPr lang="en-US" altLang="ko-KR" sz="1200"/>
              <a:t>, </a:t>
            </a:r>
            <a:r>
              <a:rPr lang="ko-KR" altLang="en-US" sz="1200"/>
              <a:t>전근 등의 근무사정이나 교통기관의 파업 및 태풍</a:t>
            </a:r>
            <a:r>
              <a:rPr lang="en-US" altLang="ko-KR" sz="1200"/>
              <a:t>․</a:t>
            </a:r>
            <a:r>
              <a:rPr lang="ko-KR" altLang="en-US" sz="1200"/>
              <a:t>지진 등 천재지변에 의한 교통두절로 연고지 주거에서 출퇴근이 곤란하여 숙박하는 그 장소</a:t>
            </a:r>
          </a:p>
          <a:p>
            <a:pPr latinLnBrk="1"/>
            <a:r>
              <a:rPr lang="ko-KR" altLang="en-US" sz="1200"/>
              <a:t>╸건설업</a:t>
            </a:r>
            <a:r>
              <a:rPr lang="en-US" altLang="ko-KR" sz="1200"/>
              <a:t>, </a:t>
            </a:r>
            <a:r>
              <a:rPr lang="ko-KR" altLang="en-US" sz="1200"/>
              <a:t>조선업 등에서 일하는 단기 취업노동자가 취업장소 인근에서 일시적으로 숙박하는 경우의 그 장소</a:t>
            </a:r>
          </a:p>
          <a:p>
            <a:pPr latinLnBrk="1"/>
            <a:r>
              <a:rPr lang="ko-KR" altLang="en-US" sz="1200"/>
              <a:t>╸사업주의 긴급한 지시에 따라 휴가장소 등 주거가 아닌 장소에서 취업장소로 출근하는 경우 그 장소</a:t>
            </a:r>
          </a:p>
          <a:p>
            <a:pPr latinLnBrk="1"/>
            <a:r>
              <a:rPr lang="ko-KR" altLang="en-US" sz="1200"/>
              <a:t>╸가족의 간호를 위해 의료기관 등에서 숙박하고 출근하는 경우 그 장소</a:t>
            </a:r>
          </a:p>
          <a:p>
            <a:endParaRPr lang="ko-KR" altLang="en-US"/>
          </a:p>
        </p:txBody>
      </p:sp>
      <p:pic>
        <p:nvPicPr>
          <p:cNvPr id="10248" name="_x511657040" descr="EMB000042743c76">
            <a:extLst>
              <a:ext uri="{FF2B5EF4-FFF2-40B4-BE49-F238E27FC236}">
                <a16:creationId xmlns:a16="http://schemas.microsoft.com/office/drawing/2014/main" id="{B391D0A8-CE2A-4A52-8C24-D49A2EB929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" y="1484313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16D08CCC-640F-4A6E-A634-9BAD58D90431}"/>
              </a:ext>
            </a:extLst>
          </p:cNvPr>
          <p:cNvGraphicFramePr>
            <a:graphicFrameLocks noGrp="1"/>
          </p:cNvGraphicFramePr>
          <p:nvPr/>
        </p:nvGraphicFramePr>
        <p:xfrm>
          <a:off x="1566863" y="1981200"/>
          <a:ext cx="6010275" cy="3765185"/>
        </p:xfrm>
        <a:graphic>
          <a:graphicData uri="http://schemas.openxmlformats.org/drawingml/2006/table">
            <a:tbl>
              <a:tblPr/>
              <a:tblGrid>
                <a:gridCol w="6010275">
                  <a:extLst>
                    <a:ext uri="{9D8B030D-6E8A-4147-A177-3AD203B41FA5}">
                      <a16:colId xmlns:a16="http://schemas.microsoft.com/office/drawing/2014/main" val="2875957674"/>
                    </a:ext>
                  </a:extLst>
                </a:gridCol>
              </a:tblGrid>
              <a:tr h="376396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주거 관련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302260" marR="0" indent="-30226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거리사정으로 취업장소 인근에 비연고지 주거를 마련하고 근무가 종료되는 금요일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오후에 취업장소에서 연고지 주거로 바로 퇴근 하는 경우</a:t>
                      </a:r>
                      <a:endParaRPr lang="ko-KR" altLang="en-US" sz="1300" kern="0" spc="-7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연고지 주거를 주거로 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친구의 집에서 영화를 보고 다음날 아침 그곳에서 직접 출근할 경우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친구의 집은 주거로 인정되지 않음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근무가 종료되는 금요일 오후에 퇴근하여 비연고지 주거에 잠시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들러 물건을 챙긴 후 연고지 주거로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퇴근하는 경우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 연고지 주거를 주거로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비연고지 주거 경유는 통상의 경로로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-윤고딕110"/>
                      </a:endParaRPr>
                    </a:p>
                    <a:p>
                      <a:pPr marL="287020" marR="0" indent="-28702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금요일 저녁에 야근 후 퇴근하여 불가피하게 비연고지 주거에 </a:t>
                      </a:r>
                      <a:r>
                        <a:rPr lang="ko-KR" altLang="en-US" sz="1300" kern="0" spc="-3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들렀다가</a:t>
                      </a:r>
                      <a:r>
                        <a:rPr lang="ko-KR" altLang="en-US" sz="1300" kern="0" spc="-3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별도의 사적행위 없이 다음날 바로 연고지 주거로 향하는 경우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연고지 주거를 주거로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비연고지 주거 경유는 통상의 경로로 인정</a:t>
                      </a:r>
                      <a:r>
                        <a:rPr lang="en-US" altLang="ko-KR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64" marR="71864" marT="71858" marB="71858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2069961"/>
                  </a:ext>
                </a:extLst>
              </a:tr>
            </a:tbl>
          </a:graphicData>
        </a:graphic>
      </p:graphicFrame>
      <p:pic>
        <p:nvPicPr>
          <p:cNvPr id="11276" name="_x511636880" descr="EMB000042743c73">
            <a:extLst>
              <a:ext uri="{FF2B5EF4-FFF2-40B4-BE49-F238E27FC236}">
                <a16:creationId xmlns:a16="http://schemas.microsoft.com/office/drawing/2014/main" id="{3C7C21EE-006E-4610-A7AC-E961A83A76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863" y="1981200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slide4_shape5">
            <a:extLst>
              <a:ext uri="{FF2B5EF4-FFF2-40B4-BE49-F238E27FC236}">
                <a16:creationId xmlns:a16="http://schemas.microsoft.com/office/drawing/2014/main" id="{5DBC7E77-64EB-4E97-8A63-85A0757DE48D}"/>
              </a:ext>
            </a:extLst>
          </p:cNvPr>
          <p:cNvSpPr/>
          <p:nvPr/>
        </p:nvSpPr>
        <p:spPr>
          <a:xfrm>
            <a:off x="1403350" y="5899150"/>
            <a:ext cx="5846763" cy="6905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대중교통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자가용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자전거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도보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인라인스케이트 등 다 가능함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2294" name="TextBox 1">
            <a:extLst>
              <a:ext uri="{FF2B5EF4-FFF2-40B4-BE49-F238E27FC236}">
                <a16:creationId xmlns:a16="http://schemas.microsoft.com/office/drawing/2014/main" id="{B312AA3E-3D1E-49A1-A699-995DD6804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88913"/>
            <a:ext cx="8497887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400" dirty="0">
                <a:solidFill>
                  <a:schemeClr val="tx2"/>
                </a:solidFill>
              </a:rPr>
              <a:t>(</a:t>
            </a:r>
            <a:r>
              <a:rPr lang="ko-KR" altLang="en-US" sz="2400" dirty="0">
                <a:solidFill>
                  <a:schemeClr val="tx2"/>
                </a:solidFill>
              </a:rPr>
              <a:t>유의사항 </a:t>
            </a:r>
            <a:r>
              <a:rPr lang="en-US" altLang="ko-KR" sz="2400" dirty="0">
                <a:solidFill>
                  <a:schemeClr val="tx2"/>
                </a:solidFill>
              </a:rPr>
              <a:t>1) </a:t>
            </a:r>
            <a:r>
              <a:rPr lang="ko-KR" altLang="en-US" sz="2400" dirty="0">
                <a:solidFill>
                  <a:schemeClr val="tx2"/>
                </a:solidFill>
              </a:rPr>
              <a:t>출퇴근 중이면 교통사고가 아니더라도 산재가 된다</a:t>
            </a:r>
            <a:r>
              <a:rPr lang="en-US" altLang="ko-KR" sz="2400" dirty="0">
                <a:solidFill>
                  <a:schemeClr val="tx2"/>
                </a:solidFill>
              </a:rPr>
              <a:t>.</a:t>
            </a:r>
            <a:endParaRPr lang="ko-KR" altLang="en-US" sz="2400" dirty="0">
              <a:solidFill>
                <a:schemeClr val="tx2"/>
              </a:solidFill>
            </a:endParaRPr>
          </a:p>
        </p:txBody>
      </p:sp>
      <p:sp>
        <p:nvSpPr>
          <p:cNvPr id="12295" name="TextBox 2">
            <a:extLst>
              <a:ext uri="{FF2B5EF4-FFF2-40B4-BE49-F238E27FC236}">
                <a16:creationId xmlns:a16="http://schemas.microsoft.com/office/drawing/2014/main" id="{494E0AF4-24A9-448B-A2C7-4DBDA758E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0675" y="1373188"/>
            <a:ext cx="8497888" cy="200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algn="just">
              <a:buFontTx/>
              <a:buChar char="•"/>
            </a:pPr>
            <a:r>
              <a:rPr lang="en-US" altLang="ko-KR" b="1">
                <a:solidFill>
                  <a:srgbClr val="000000"/>
                </a:solidFill>
              </a:rPr>
              <a:t>“</a:t>
            </a:r>
            <a:r>
              <a:rPr lang="ko-KR" altLang="en-US" b="1">
                <a:solidFill>
                  <a:srgbClr val="000000"/>
                </a:solidFill>
                <a:latin typeface="한컴바탕"/>
              </a:rPr>
              <a:t>주거의 경계</a:t>
            </a:r>
            <a:r>
              <a:rPr lang="ko-KR" altLang="en-US" b="1">
                <a:solidFill>
                  <a:srgbClr val="000000"/>
                </a:solidFill>
              </a:rPr>
              <a:t>”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란 불특정 다수인이 자유롭게 통행 할 수 없는 곳으로서 노동자의 사적 영역을 말함</a:t>
            </a:r>
            <a:endParaRPr lang="ko-KR" altLang="en-US" sz="700"/>
          </a:p>
          <a:p>
            <a:pPr algn="just">
              <a:buFontTx/>
              <a:buChar char="•"/>
            </a:pPr>
            <a:r>
              <a:rPr lang="ko-KR" altLang="en-US">
                <a:solidFill>
                  <a:srgbClr val="000000"/>
                </a:solidFill>
                <a:latin typeface="한컴바탕"/>
              </a:rPr>
              <a:t>공동주택</a:t>
            </a:r>
            <a:r>
              <a:rPr lang="en-US" altLang="ko-KR">
                <a:solidFill>
                  <a:srgbClr val="000000"/>
                </a:solidFill>
                <a:latin typeface="한컴바탕"/>
              </a:rPr>
              <a:t>(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다가구 포함</a:t>
            </a:r>
            <a:r>
              <a:rPr lang="en-US" altLang="ko-KR">
                <a:solidFill>
                  <a:srgbClr val="000000"/>
                </a:solidFill>
                <a:latin typeface="한컴바탕"/>
              </a:rPr>
              <a:t>)</a:t>
            </a:r>
            <a:r>
              <a:rPr lang="ko-KR" altLang="en-US">
                <a:solidFill>
                  <a:srgbClr val="000000"/>
                </a:solidFill>
                <a:latin typeface="한컴바탕"/>
              </a:rPr>
              <a:t>의 경우 개인이 소유 또는 점유하는 구역의 개별 현관문이 주거의 경계가 됨</a:t>
            </a:r>
            <a:endParaRPr lang="ko-KR" altLang="en-US" sz="700"/>
          </a:p>
          <a:p>
            <a:pPr algn="just"/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예시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) 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동 공동 현관문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(×), 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동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101</a:t>
            </a:r>
            <a:r>
              <a:rPr lang="ko-KR" altLang="en-US" sz="1400">
                <a:solidFill>
                  <a:srgbClr val="000000"/>
                </a:solidFill>
                <a:latin typeface="HY중고딕" panose="02030600000101010101" pitchFamily="18" charset="-127"/>
              </a:rPr>
              <a:t>호 개별 현관문 </a:t>
            </a:r>
            <a:r>
              <a:rPr lang="en-US" altLang="ko-KR" sz="1400">
                <a:solidFill>
                  <a:srgbClr val="000000"/>
                </a:solidFill>
                <a:latin typeface="HY중고딕" panose="02030600000101010101" pitchFamily="18" charset="-127"/>
              </a:rPr>
              <a:t>(○)</a:t>
            </a:r>
            <a:endParaRPr lang="en-US" altLang="ko-KR" sz="700"/>
          </a:p>
          <a:p>
            <a:pPr algn="just">
              <a:buFontTx/>
              <a:buChar char="•"/>
            </a:pPr>
            <a:r>
              <a:rPr lang="ko-KR" altLang="en-US">
                <a:solidFill>
                  <a:srgbClr val="000000"/>
                </a:solidFill>
                <a:latin typeface="한컴바탕"/>
              </a:rPr>
              <a:t>단독주택의 경우 대문</a:t>
            </a:r>
            <a:endParaRPr lang="ko-KR" altLang="en-US" sz="2000"/>
          </a:p>
          <a:p>
            <a:endParaRPr lang="ko-KR" altLang="en-US"/>
          </a:p>
        </p:txBody>
      </p:sp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B22A11A8-11AD-4A5F-8DAD-645EB997606A}"/>
              </a:ext>
            </a:extLst>
          </p:cNvPr>
          <p:cNvGraphicFramePr>
            <a:graphicFrameLocks noGrp="1"/>
          </p:cNvGraphicFramePr>
          <p:nvPr/>
        </p:nvGraphicFramePr>
        <p:xfrm>
          <a:off x="1476375" y="3055938"/>
          <a:ext cx="5975350" cy="2613025"/>
        </p:xfrm>
        <a:graphic>
          <a:graphicData uri="http://schemas.openxmlformats.org/drawingml/2006/table">
            <a:tbl>
              <a:tblPr/>
              <a:tblGrid>
                <a:gridCol w="5975350">
                  <a:extLst>
                    <a:ext uri="{9D8B030D-6E8A-4147-A177-3AD203B41FA5}">
                      <a16:colId xmlns:a16="http://schemas.microsoft.com/office/drawing/2014/main" val="2230540076"/>
                    </a:ext>
                  </a:extLst>
                </a:gridCol>
              </a:tblGrid>
              <a:tr h="261302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주거 경계 관련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u="sng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○ 출근을 위해 아파트 계단을 내려오다 계단에서 넘어진 사고 </a:t>
                      </a:r>
                      <a:endParaRPr lang="ko-KR" altLang="en-US" sz="1300" u="sng" kern="0" spc="-5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u="sng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u="sng" kern="0" spc="-60" dirty="0">
                          <a:solidFill>
                            <a:srgbClr val="C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u="sng" kern="0" spc="-6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아파트 계단은 주거를 벗어난 출퇴근 경로에 해당하므로 통상의 출퇴근 재해 인정</a:t>
                      </a:r>
                      <a:endParaRPr lang="ko-KR" altLang="en-US" sz="1300" u="sng" kern="0" spc="-6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업무를 마치고 퇴근하여 단독주택의 마당에 들어가 넘어진 사고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주택마당은 사적 영역이므로 통상의 출퇴근 재해 불인정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7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출근하던 중 자택 부지내에 있는 차고에서 넘어진 사고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60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주택 차고는 사적 영역이므로 통상의 출퇴근 재해 불인정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6" marR="71876" marT="71891" marB="71891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4529575"/>
                  </a:ext>
                </a:extLst>
              </a:tr>
            </a:tbl>
          </a:graphicData>
        </a:graphic>
      </p:graphicFrame>
      <p:pic>
        <p:nvPicPr>
          <p:cNvPr id="12302" name="_x511657040" descr="EMB000042743c76">
            <a:extLst>
              <a:ext uri="{FF2B5EF4-FFF2-40B4-BE49-F238E27FC236}">
                <a16:creationId xmlns:a16="http://schemas.microsoft.com/office/drawing/2014/main" id="{815DC925-F47E-42B6-9099-8ADCFABAB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963" y="3184525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slide4_shape5">
            <a:extLst>
              <a:ext uri="{FF2B5EF4-FFF2-40B4-BE49-F238E27FC236}">
                <a16:creationId xmlns:a16="http://schemas.microsoft.com/office/drawing/2014/main" id="{BB8D99C0-EC48-48F5-84D8-0A64FF5F574D}"/>
              </a:ext>
            </a:extLst>
          </p:cNvPr>
          <p:cNvSpPr/>
          <p:nvPr/>
        </p:nvSpPr>
        <p:spPr>
          <a:xfrm>
            <a:off x="1604963" y="5626100"/>
            <a:ext cx="5846762" cy="9064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늦잠으로 인한 지각 또는 교통체증을 피하기 위하여 일찍 출근하는 경우도 산재승인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!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6390" name="TextBox 1">
            <a:extLst>
              <a:ext uri="{FF2B5EF4-FFF2-40B4-BE49-F238E27FC236}">
                <a16:creationId xmlns:a16="http://schemas.microsoft.com/office/drawing/2014/main" id="{08A75B4D-12BB-4786-9DF7-EAE23738DD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2000" dirty="0">
                <a:solidFill>
                  <a:schemeClr val="tx2"/>
                </a:solidFill>
              </a:rPr>
              <a:t>유의사항 </a:t>
            </a:r>
            <a:r>
              <a:rPr lang="en-US" altLang="ko-KR" sz="2000" dirty="0">
                <a:solidFill>
                  <a:schemeClr val="tx2"/>
                </a:solidFill>
              </a:rPr>
              <a:t>2 : </a:t>
            </a:r>
            <a:r>
              <a:rPr lang="ko-KR" altLang="en-US" sz="2000" dirty="0">
                <a:solidFill>
                  <a:schemeClr val="tx2"/>
                </a:solidFill>
              </a:rPr>
              <a:t>경로의 일탈</a:t>
            </a:r>
            <a:r>
              <a:rPr lang="en-US" altLang="ko-KR" sz="2000" dirty="0">
                <a:solidFill>
                  <a:schemeClr val="tx2"/>
                </a:solidFill>
              </a:rPr>
              <a:t>, </a:t>
            </a:r>
            <a:r>
              <a:rPr lang="ko-KR" altLang="en-US" sz="2000" dirty="0">
                <a:solidFill>
                  <a:schemeClr val="tx2"/>
                </a:solidFill>
              </a:rPr>
              <a:t>중단은 산재가 되지 않는다</a:t>
            </a:r>
            <a:r>
              <a:rPr lang="en-US" altLang="ko-KR" sz="2000" dirty="0">
                <a:solidFill>
                  <a:schemeClr val="tx2"/>
                </a:solidFill>
              </a:rPr>
              <a:t>.</a:t>
            </a:r>
            <a:endParaRPr lang="ko-KR" altLang="en-US" sz="2000" dirty="0">
              <a:solidFill>
                <a:schemeClr val="tx2"/>
              </a:solidFill>
            </a:endParaRPr>
          </a:p>
        </p:txBody>
      </p:sp>
      <p:sp>
        <p:nvSpPr>
          <p:cNvPr id="16391" name="TextBox 2">
            <a:extLst>
              <a:ext uri="{FF2B5EF4-FFF2-40B4-BE49-F238E27FC236}">
                <a16:creationId xmlns:a16="http://schemas.microsoft.com/office/drawing/2014/main" id="{1BC8974E-21D1-4C25-B8CC-30D2F438D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268413"/>
            <a:ext cx="813752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b="1"/>
              <a:t>법 제</a:t>
            </a:r>
            <a:r>
              <a:rPr lang="en-US" altLang="ko-KR" b="1"/>
              <a:t>37</a:t>
            </a:r>
            <a:r>
              <a:rPr lang="ko-KR" altLang="en-US" b="1"/>
              <a:t>조</a:t>
            </a:r>
            <a:r>
              <a:rPr lang="en-US" altLang="ko-KR" b="1"/>
              <a:t>(</a:t>
            </a:r>
            <a:r>
              <a:rPr lang="ko-KR" altLang="en-US" b="1"/>
              <a:t>업무상의 재해의 인정기준</a:t>
            </a:r>
            <a:r>
              <a:rPr lang="en-US" altLang="ko-KR" b="1"/>
              <a:t>) </a:t>
            </a:r>
            <a:r>
              <a:rPr lang="ko-KR" altLang="en-US" b="1"/>
              <a:t>③ 제</a:t>
            </a:r>
            <a:r>
              <a:rPr lang="en-US" altLang="ko-KR" b="1"/>
              <a:t>1</a:t>
            </a:r>
            <a:r>
              <a:rPr lang="ko-KR" altLang="en-US" b="1"/>
              <a:t>항제</a:t>
            </a:r>
            <a:r>
              <a:rPr lang="en-US" altLang="ko-KR" b="1"/>
              <a:t>3</a:t>
            </a:r>
            <a:r>
              <a:rPr lang="ko-KR" altLang="en-US" b="1"/>
              <a:t>호나목의 사고 중에서 출퇴근 경로 일탈 또는 중단이 있는 경우에는 해당 일탈 또는 중단 중의 사고 및 그 후의 이동 중의 사고에 대하여는 출퇴근 재해로 보지 아니한다</a:t>
            </a:r>
            <a:r>
              <a:rPr lang="en-US" altLang="ko-KR" b="1">
                <a:solidFill>
                  <a:srgbClr val="C00000"/>
                </a:solidFill>
              </a:rPr>
              <a:t>. </a:t>
            </a:r>
            <a:r>
              <a:rPr lang="ko-KR" altLang="en-US" b="1">
                <a:solidFill>
                  <a:srgbClr val="C00000"/>
                </a:solidFill>
              </a:rPr>
              <a:t>다만</a:t>
            </a:r>
            <a:r>
              <a:rPr lang="en-US" altLang="ko-KR" b="1">
                <a:solidFill>
                  <a:srgbClr val="C00000"/>
                </a:solidFill>
              </a:rPr>
              <a:t>, </a:t>
            </a:r>
            <a:r>
              <a:rPr lang="ko-KR" altLang="en-US" b="1">
                <a:solidFill>
                  <a:srgbClr val="C00000"/>
                </a:solidFill>
              </a:rPr>
              <a:t>일탈 또는 중단이 일상생활에 필요한 행위로서 대통령령으로 정하는 사유가 있는 경우에는 출퇴근 재해로 본다</a:t>
            </a:r>
            <a:r>
              <a:rPr lang="en-US" altLang="ko-KR" b="1">
                <a:solidFill>
                  <a:srgbClr val="C00000"/>
                </a:solidFill>
              </a:rPr>
              <a:t>.</a:t>
            </a:r>
            <a:endParaRPr lang="ko-KR" altLang="en-US" b="1">
              <a:solidFill>
                <a:srgbClr val="C00000"/>
              </a:solidFill>
            </a:endParaRPr>
          </a:p>
          <a:p>
            <a:endParaRPr lang="en-US" altLang="ko-KR"/>
          </a:p>
          <a:p>
            <a:r>
              <a:rPr lang="en-US" altLang="ko-KR"/>
              <a:t>※ </a:t>
            </a:r>
            <a:r>
              <a:rPr lang="ko-KR" altLang="en-US"/>
              <a:t>출퇴근 중 통상적인 경로에서 발생하는 통상 </a:t>
            </a:r>
            <a:r>
              <a:rPr lang="en-US" altLang="ko-KR"/>
              <a:t>30</a:t>
            </a:r>
            <a:r>
              <a:rPr lang="ko-KR" altLang="en-US"/>
              <a:t>분 내외의 경미한 행위</a:t>
            </a:r>
            <a:r>
              <a:rPr lang="en-US" altLang="ko-KR"/>
              <a:t>(</a:t>
            </a:r>
            <a:r>
              <a:rPr lang="ko-KR" altLang="en-US"/>
              <a:t>신문구입</a:t>
            </a:r>
            <a:r>
              <a:rPr lang="en-US" altLang="ko-KR"/>
              <a:t>, </a:t>
            </a:r>
            <a:r>
              <a:rPr lang="ko-KR" altLang="en-US"/>
              <a:t>차량주유</a:t>
            </a:r>
            <a:r>
              <a:rPr lang="en-US" altLang="ko-KR"/>
              <a:t>, </a:t>
            </a:r>
            <a:r>
              <a:rPr lang="ko-KR" altLang="en-US"/>
              <a:t>커피 등 음료의 테이크아웃</a:t>
            </a:r>
            <a:r>
              <a:rPr lang="en-US" altLang="ko-KR"/>
              <a:t>, </a:t>
            </a:r>
            <a:r>
              <a:rPr lang="ko-KR" altLang="en-US"/>
              <a:t>생리현상</a:t>
            </a:r>
            <a:r>
              <a:rPr lang="en-US" altLang="ko-KR"/>
              <a:t>, </a:t>
            </a:r>
            <a:r>
              <a:rPr lang="ko-KR" altLang="en-US"/>
              <a:t>소나기를 잠시 피하는 행위 등</a:t>
            </a:r>
            <a:r>
              <a:rPr lang="en-US" altLang="ko-KR"/>
              <a:t>), </a:t>
            </a:r>
            <a:r>
              <a:rPr lang="ko-KR" altLang="en-US"/>
              <a:t>선거권 행사는 일탈</a:t>
            </a:r>
            <a:r>
              <a:rPr lang="en-US" altLang="ko-KR"/>
              <a:t>·</a:t>
            </a:r>
            <a:r>
              <a:rPr lang="ko-KR" altLang="en-US"/>
              <a:t>중단 행위로 보지 않음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그 외에도</a:t>
            </a:r>
            <a:r>
              <a:rPr lang="en-US" altLang="ko-KR"/>
              <a:t>, </a:t>
            </a:r>
            <a:r>
              <a:rPr lang="ko-KR" altLang="en-US"/>
              <a:t>대형마트 장보기</a:t>
            </a:r>
            <a:r>
              <a:rPr lang="en-US" altLang="ko-KR"/>
              <a:t>, </a:t>
            </a:r>
            <a:r>
              <a:rPr lang="ko-KR" altLang="en-US"/>
              <a:t>천원샾</a:t>
            </a:r>
            <a:r>
              <a:rPr lang="en-US" altLang="ko-KR"/>
              <a:t>,  </a:t>
            </a:r>
            <a:r>
              <a:rPr lang="ko-KR" altLang="en-US"/>
              <a:t>전통시장 인정</a:t>
            </a:r>
            <a:r>
              <a:rPr lang="en-US" altLang="ko-KR"/>
              <a:t>(</a:t>
            </a:r>
            <a:r>
              <a:rPr lang="ko-KR" altLang="en-US"/>
              <a:t>그러나 복권방</a:t>
            </a:r>
            <a:r>
              <a:rPr lang="en-US" altLang="ko-KR"/>
              <a:t>, </a:t>
            </a:r>
            <a:r>
              <a:rPr lang="ko-KR" altLang="en-US"/>
              <a:t>술</a:t>
            </a:r>
            <a:r>
              <a:rPr lang="en-US" altLang="ko-KR"/>
              <a:t>, </a:t>
            </a:r>
            <a:r>
              <a:rPr lang="ko-KR" altLang="en-US"/>
              <a:t>담배 인정</a:t>
            </a:r>
            <a:r>
              <a:rPr lang="en-US" altLang="ko-KR"/>
              <a:t>X)</a:t>
            </a:r>
            <a:endParaRPr lang="ko-KR" altLang="en-US"/>
          </a:p>
        </p:txBody>
      </p:sp>
      <p:sp>
        <p:nvSpPr>
          <p:cNvPr id="16392" name="TextBox 13">
            <a:extLst>
              <a:ext uri="{FF2B5EF4-FFF2-40B4-BE49-F238E27FC236}">
                <a16:creationId xmlns:a16="http://schemas.microsoft.com/office/drawing/2014/main" id="{D9D94A27-95F9-4E4F-861A-8D760D931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684713"/>
            <a:ext cx="77771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/>
              <a:t>※ </a:t>
            </a:r>
            <a:r>
              <a:rPr lang="ko-KR" altLang="en-US"/>
              <a:t>그외 직업훈련</a:t>
            </a:r>
            <a:r>
              <a:rPr lang="en-US" altLang="ko-KR"/>
              <a:t>, </a:t>
            </a:r>
            <a:r>
              <a:rPr lang="ko-KR" altLang="en-US"/>
              <a:t>각종 대학</a:t>
            </a:r>
            <a:r>
              <a:rPr lang="en-US" altLang="ko-KR"/>
              <a:t>(</a:t>
            </a:r>
            <a:r>
              <a:rPr lang="ko-KR" altLang="en-US"/>
              <a:t>방송통신대</a:t>
            </a:r>
            <a:r>
              <a:rPr lang="en-US" altLang="ko-KR"/>
              <a:t>, </a:t>
            </a:r>
            <a:r>
              <a:rPr lang="ko-KR" altLang="en-US"/>
              <a:t>사이버대학</a:t>
            </a:r>
            <a:r>
              <a:rPr lang="en-US" altLang="ko-KR"/>
              <a:t> </a:t>
            </a:r>
            <a:r>
              <a:rPr lang="ko-KR" altLang="en-US"/>
              <a:t>포함</a:t>
            </a:r>
            <a:r>
              <a:rPr lang="en-US" altLang="ko-KR"/>
              <a:t>), </a:t>
            </a:r>
            <a:r>
              <a:rPr lang="ko-KR" altLang="en-US"/>
              <a:t>직업훈련</a:t>
            </a:r>
            <a:r>
              <a:rPr lang="en-US" altLang="ko-KR"/>
              <a:t>, </a:t>
            </a:r>
            <a:r>
              <a:rPr lang="ko-KR" altLang="en-US"/>
              <a:t>산학협동</a:t>
            </a:r>
            <a:r>
              <a:rPr lang="en-US" altLang="ko-KR"/>
              <a:t>, </a:t>
            </a:r>
            <a:r>
              <a:rPr lang="ko-KR" altLang="en-US"/>
              <a:t>현장실습 등 모두 인정함</a:t>
            </a:r>
          </a:p>
        </p:txBody>
      </p:sp>
      <p:sp>
        <p:nvSpPr>
          <p:cNvPr id="19" name="slide4_shape5">
            <a:extLst>
              <a:ext uri="{FF2B5EF4-FFF2-40B4-BE49-F238E27FC236}">
                <a16:creationId xmlns:a16="http://schemas.microsoft.com/office/drawing/2014/main" id="{955E3BDA-70B3-47E5-B755-D150BBBE5224}"/>
              </a:ext>
            </a:extLst>
          </p:cNvPr>
          <p:cNvSpPr/>
          <p:nvPr/>
        </p:nvSpPr>
        <p:spPr>
          <a:xfrm>
            <a:off x="1331913" y="5461000"/>
            <a:ext cx="5845175" cy="1125538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단순한 취미생활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체력증진 은 안됨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다만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꽂꽂이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스포츠댄스 등이라도 취미생활이 아닌 자격증 취득 등 직업능력개발을 위한 것이면 산재 인정함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195513" y="1236663"/>
            <a:ext cx="5440362" cy="2665412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7414" name="TextBox 7">
            <a:extLst>
              <a:ext uri="{FF2B5EF4-FFF2-40B4-BE49-F238E27FC236}">
                <a16:creationId xmlns:a16="http://schemas.microsoft.com/office/drawing/2014/main" id="{09ABB3BC-5E89-42F2-A4A1-16BFAD680E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 sz="2000" dirty="0">
                <a:solidFill>
                  <a:schemeClr val="tx2"/>
                </a:solidFill>
              </a:rPr>
              <a:t>유의사항</a:t>
            </a:r>
            <a:r>
              <a:rPr lang="en-US" altLang="ko-KR" sz="2000" dirty="0">
                <a:solidFill>
                  <a:schemeClr val="tx2"/>
                </a:solidFill>
              </a:rPr>
              <a:t> 3 : </a:t>
            </a:r>
            <a:r>
              <a:rPr lang="ko-KR" altLang="en-US" sz="2000" dirty="0">
                <a:solidFill>
                  <a:schemeClr val="tx2"/>
                </a:solidFill>
              </a:rPr>
              <a:t>아이보육</a:t>
            </a:r>
            <a:r>
              <a:rPr lang="en-US" altLang="ko-KR" sz="2000" dirty="0">
                <a:solidFill>
                  <a:schemeClr val="tx2"/>
                </a:solidFill>
              </a:rPr>
              <a:t>, </a:t>
            </a:r>
            <a:r>
              <a:rPr lang="ko-KR" altLang="en-US" sz="2000" dirty="0">
                <a:solidFill>
                  <a:schemeClr val="tx2"/>
                </a:solidFill>
              </a:rPr>
              <a:t>가족 돌봄을 위한 출퇴근 과정도 보장한다</a:t>
            </a:r>
            <a:r>
              <a:rPr lang="en-US" altLang="ko-KR" sz="2000" dirty="0">
                <a:solidFill>
                  <a:schemeClr val="tx2"/>
                </a:solidFill>
              </a:rPr>
              <a:t>!</a:t>
            </a:r>
            <a:endParaRPr lang="ko-KR" altLang="en-US" sz="2000" dirty="0">
              <a:solidFill>
                <a:schemeClr val="tx2"/>
              </a:solidFill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7F3D44C5-86B3-4895-98F4-126AD47DA710}"/>
              </a:ext>
            </a:extLst>
          </p:cNvPr>
          <p:cNvGraphicFramePr>
            <a:graphicFrameLocks noGrp="1"/>
          </p:cNvGraphicFramePr>
          <p:nvPr/>
        </p:nvGraphicFramePr>
        <p:xfrm>
          <a:off x="1717675" y="1101725"/>
          <a:ext cx="5724525" cy="1639888"/>
        </p:xfrm>
        <a:graphic>
          <a:graphicData uri="http://schemas.openxmlformats.org/drawingml/2006/table">
            <a:tbl>
              <a:tblPr/>
              <a:tblGrid>
                <a:gridCol w="1119201">
                  <a:extLst>
                    <a:ext uri="{9D8B030D-6E8A-4147-A177-3AD203B41FA5}">
                      <a16:colId xmlns:a16="http://schemas.microsoft.com/office/drawing/2014/main" val="676131727"/>
                    </a:ext>
                  </a:extLst>
                </a:gridCol>
                <a:gridCol w="4605324">
                  <a:extLst>
                    <a:ext uri="{9D8B030D-6E8A-4147-A177-3AD203B41FA5}">
                      <a16:colId xmlns:a16="http://schemas.microsoft.com/office/drawing/2014/main" val="3624656725"/>
                    </a:ext>
                  </a:extLst>
                </a:gridCol>
              </a:tblGrid>
              <a:tr h="7206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34620" marR="0" indent="-1346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미취학자녀를 보육기관에 맡기거나 고등학생 자녀를 학원 또는 학교에 </a:t>
                      </a:r>
                      <a:r>
                        <a:rPr lang="ko-KR" altLang="en-US" sz="1000" kern="0" spc="-10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데려주기</a:t>
                      </a:r>
                      <a:r>
                        <a:rPr lang="ko-KR" altLang="en-US" sz="10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위하여 우회하여 이동 중 발생한 재해</a:t>
                      </a:r>
                      <a:r>
                        <a:rPr lang="en-US" altLang="ko-KR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000" kern="0" spc="-100" dirty="0" err="1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고등학교까지만</a:t>
                      </a:r>
                      <a:r>
                        <a:rPr lang="ko-KR" altLang="en-US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  보살핌이 필요한  자녀로 봄</a:t>
                      </a:r>
                      <a:r>
                        <a:rPr lang="en-US" altLang="ko-KR" sz="1000" kern="0" spc="-10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000" kern="0" spc="-10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2240" marR="0" indent="-14224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장애인인 장모님을 위탁기관에 </a:t>
                      </a:r>
                      <a:r>
                        <a:rPr lang="ko-KR" altLang="en-US" sz="1000" kern="0" spc="-50" dirty="0" err="1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모셔다</a:t>
                      </a:r>
                      <a:r>
                        <a:rPr lang="ko-KR" altLang="en-US" sz="1000" kern="0" spc="-50" dirty="0">
                          <a:solidFill>
                            <a:srgbClr val="0000FF"/>
                          </a:solidFill>
                          <a:effectLst/>
                          <a:latin typeface="-윤고딕110"/>
                          <a:ea typeface="-윤고딕110"/>
                        </a:rPr>
                        <a:t> 드리기 위하여 이동 중 발생한 재해</a:t>
                      </a:r>
                      <a:endParaRPr lang="ko-KR" altLang="en-US" sz="1000" kern="0" spc="-50" dirty="0">
                        <a:solidFill>
                          <a:srgbClr val="0000FF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575032"/>
                  </a:ext>
                </a:extLst>
              </a:tr>
              <a:tr h="9192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30810" marR="0" indent="-13081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학교에 늦은 </a:t>
                      </a:r>
                      <a:r>
                        <a:rPr lang="ko-KR" altLang="en-US" sz="1000" kern="0" spc="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대학생 자녀를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전철역까지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데려주기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위하여 일탈하여 </a:t>
                      </a:r>
                      <a:r>
                        <a:rPr lang="ko-KR" altLang="en-US" sz="1000" kern="0" spc="-4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발생한 재해</a:t>
                      </a:r>
                      <a:endParaRPr lang="ko-KR" altLang="en-US" sz="1000" kern="0" spc="-4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2240" marR="0" indent="-14224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아르바이트를 마친 고등학생 자녀를 데리러 가기 위해 일탈하여 이동 중 발생한 재해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96" marB="71896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7624074"/>
                  </a:ext>
                </a:extLst>
              </a:tr>
            </a:tbl>
          </a:graphicData>
        </a:graphic>
      </p:graphicFrame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0A92084E-5164-45D7-B782-8C236111D8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140922"/>
              </p:ext>
            </p:extLst>
          </p:nvPr>
        </p:nvGraphicFramePr>
        <p:xfrm>
          <a:off x="1717675" y="2801938"/>
          <a:ext cx="5724525" cy="1498600"/>
        </p:xfrm>
        <a:graphic>
          <a:graphicData uri="http://schemas.openxmlformats.org/drawingml/2006/table">
            <a:tbl>
              <a:tblPr/>
              <a:tblGrid>
                <a:gridCol w="1119201">
                  <a:extLst>
                    <a:ext uri="{9D8B030D-6E8A-4147-A177-3AD203B41FA5}">
                      <a16:colId xmlns:a16="http://schemas.microsoft.com/office/drawing/2014/main" val="788286060"/>
                    </a:ext>
                  </a:extLst>
                </a:gridCol>
                <a:gridCol w="4605324">
                  <a:extLst>
                    <a:ext uri="{9D8B030D-6E8A-4147-A177-3AD203B41FA5}">
                      <a16:colId xmlns:a16="http://schemas.microsoft.com/office/drawing/2014/main" val="3381685392"/>
                    </a:ext>
                  </a:extLst>
                </a:gridCol>
              </a:tblGrid>
              <a:tr h="66047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두통으로 병원에 가기 위하여 이동 중 발생한 재해</a:t>
                      </a:r>
                      <a:endParaRPr lang="ko-KR" altLang="en-US" sz="1000" kern="0" spc="-7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149860" marR="0" indent="-14986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7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출근길에 배가 아파서 병원에 들러 진료를 받고 사무실로 이동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 발생한 재해</a:t>
                      </a:r>
                      <a:endParaRPr lang="ko-KR" altLang="en-US" sz="1000" kern="0" spc="-9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74917265"/>
                  </a:ext>
                </a:extLst>
              </a:tr>
              <a:tr h="8381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7320" marR="0" indent="-14732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병원에 들러 </a:t>
                      </a:r>
                      <a:r>
                        <a:rPr lang="ko-KR" altLang="en-US" sz="1000" kern="0" spc="-9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미용목적으로 성형수술 상담을 </a:t>
                      </a:r>
                      <a:r>
                        <a:rPr lang="ko-KR" altLang="en-US" sz="1000" kern="0" spc="-9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받고 귀가 중 발생한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000" kern="0" spc="-8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재해</a:t>
                      </a:r>
                      <a:endParaRPr lang="ko-KR" altLang="en-US" sz="1000" kern="0" spc="-8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퇴근길에 피부과에 들러 미용목적으로 보톡스 처치를 한 뒤 귀가 중 발생한 재해</a:t>
                      </a:r>
                      <a:endParaRPr lang="ko-KR" altLang="en-US" sz="1000" kern="0" spc="-2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79" marR="71879" marT="71863" marB="7186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3002402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D6301097-D235-4D5F-9681-3DEF8398D3D5}"/>
              </a:ext>
            </a:extLst>
          </p:cNvPr>
          <p:cNvGraphicFramePr>
            <a:graphicFrameLocks noGrp="1"/>
          </p:cNvGraphicFramePr>
          <p:nvPr/>
        </p:nvGraphicFramePr>
        <p:xfrm>
          <a:off x="1706563" y="4362450"/>
          <a:ext cx="5726112" cy="1150938"/>
        </p:xfrm>
        <a:graphic>
          <a:graphicData uri="http://schemas.openxmlformats.org/drawingml/2006/table">
            <a:tbl>
              <a:tblPr/>
              <a:tblGrid>
                <a:gridCol w="1119512">
                  <a:extLst>
                    <a:ext uri="{9D8B030D-6E8A-4147-A177-3AD203B41FA5}">
                      <a16:colId xmlns:a16="http://schemas.microsoft.com/office/drawing/2014/main" val="319956799"/>
                    </a:ext>
                  </a:extLst>
                </a:gridCol>
                <a:gridCol w="4606600">
                  <a:extLst>
                    <a:ext uri="{9D8B030D-6E8A-4147-A177-3AD203B41FA5}">
                      <a16:colId xmlns:a16="http://schemas.microsoft.com/office/drawing/2014/main" val="597584497"/>
                    </a:ext>
                  </a:extLst>
                </a:gridCol>
              </a:tblGrid>
              <a:tr h="5754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인정 사례</a:t>
                      </a:r>
                      <a:endParaRPr lang="ko-KR" altLang="en-US" sz="10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3510" marR="0" indent="-14351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중 의료기관에서 입원중인 부친을 돌보기 위하여 이동 중 발생한 재해</a:t>
                      </a:r>
                      <a:r>
                        <a:rPr lang="en-US" altLang="ko-KR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(</a:t>
                      </a:r>
                      <a:r>
                        <a:rPr lang="ko-KR" altLang="en-US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단순 병문안은 </a:t>
                      </a:r>
                      <a:r>
                        <a:rPr lang="ko-KR" altLang="en-US" sz="1000" kern="0" spc="-50" dirty="0" err="1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불인정함</a:t>
                      </a:r>
                      <a:r>
                        <a:rPr lang="en-US" altLang="ko-KR" sz="1000" kern="0" spc="-50" dirty="0">
                          <a:solidFill>
                            <a:srgbClr val="C00000"/>
                          </a:solidFill>
                          <a:effectLst/>
                          <a:latin typeface="-윤고딕110"/>
                          <a:ea typeface="-윤고딕110"/>
                        </a:rPr>
                        <a:t>)</a:t>
                      </a:r>
                      <a:endParaRPr lang="ko-KR" altLang="en-US" sz="1000" kern="0" spc="-50" dirty="0">
                        <a:solidFill>
                          <a:srgbClr val="C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8673037"/>
                  </a:ext>
                </a:extLst>
              </a:tr>
              <a:tr h="57546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1" kern="0" spc="-5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불인정 사례 </a:t>
                      </a:r>
                      <a:endParaRPr lang="ko-KR" altLang="en-US" sz="10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>
                      <a:noFill/>
                    </a:lnL>
                    <a:lnR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1E1"/>
                    </a:solidFill>
                  </a:tcPr>
                </a:tc>
                <a:tc>
                  <a:txBody>
                    <a:bodyPr/>
                    <a:lstStyle/>
                    <a:p>
                      <a:pPr marL="149860" marR="0" indent="-149860" algn="just" fontAlgn="base" latinLnBrk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‣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중 부모님 댁을 방문하여 함께 저녁식사를 하고 귀가 중 발생한 재해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99" marR="71899" marT="71823" marB="71823" anchor="ctr">
                    <a:lnL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7907" cap="flat" cmpd="sng" algn="ctr">
                      <a:solidFill>
                        <a:srgbClr val="5D5D5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15129244"/>
                  </a:ext>
                </a:extLst>
              </a:tr>
            </a:tbl>
          </a:graphicData>
        </a:graphic>
      </p:graphicFrame>
      <p:sp>
        <p:nvSpPr>
          <p:cNvPr id="10" name="slide4_shape5">
            <a:extLst>
              <a:ext uri="{FF2B5EF4-FFF2-40B4-BE49-F238E27FC236}">
                <a16:creationId xmlns:a16="http://schemas.microsoft.com/office/drawing/2014/main" id="{BE9D56BD-A4E3-417A-8241-BD122246D834}"/>
              </a:ext>
            </a:extLst>
          </p:cNvPr>
          <p:cNvSpPr/>
          <p:nvPr/>
        </p:nvSpPr>
        <p:spPr>
          <a:xfrm>
            <a:off x="1597025" y="5638800"/>
            <a:ext cx="5845175" cy="1125538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이외에도 목욕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이발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식사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학원수강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자기계발과 관련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아이를 위탁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장애인 복지관 및 주간보호시설 포함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), </a:t>
            </a:r>
            <a:r>
              <a:rPr lang="ko-KR" altLang="en-US" sz="1600" b="1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금연클리닉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보건소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) </a:t>
            </a:r>
            <a:r>
              <a:rPr lang="ko-KR" altLang="en-US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등도 인정함</a:t>
            </a:r>
            <a:r>
              <a:rPr lang="en-US" altLang="ko-KR" sz="16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  <a:endParaRPr sz="1600" b="1" spc="-2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DEB640B-92DC-41E4-933E-016292605E0D}"/>
              </a:ext>
            </a:extLst>
          </p:cNvPr>
          <p:cNvGraphicFramePr>
            <a:graphicFrameLocks noGrp="1"/>
          </p:cNvGraphicFramePr>
          <p:nvPr/>
        </p:nvGraphicFramePr>
        <p:xfrm>
          <a:off x="1258888" y="1100138"/>
          <a:ext cx="5905500" cy="2105025"/>
        </p:xfrm>
        <a:graphic>
          <a:graphicData uri="http://schemas.openxmlformats.org/drawingml/2006/table">
            <a:tbl>
              <a:tblPr/>
              <a:tblGrid>
                <a:gridCol w="5905500">
                  <a:extLst>
                    <a:ext uri="{9D8B030D-6E8A-4147-A177-3AD203B41FA5}">
                      <a16:colId xmlns:a16="http://schemas.microsoft.com/office/drawing/2014/main" val="2841115171"/>
                    </a:ext>
                  </a:extLst>
                </a:gridCol>
              </a:tblGrid>
              <a:tr h="2105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함초롬바탕" panose="02030604000101010101" pitchFamily="18" charset="-127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※ (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주의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경로상에서 발생한 재해에 한하여 인정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71901" marR="71901" marT="71882" marB="71882" anchor="ctr">
                    <a:lnL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40188099"/>
                  </a:ext>
                </a:extLst>
              </a:tr>
            </a:tbl>
          </a:graphicData>
        </a:graphic>
      </p:graphicFrame>
      <p:pic>
        <p:nvPicPr>
          <p:cNvPr id="18444" name="_x511647032" descr="EMB000042743c93">
            <a:extLst>
              <a:ext uri="{FF2B5EF4-FFF2-40B4-BE49-F238E27FC236}">
                <a16:creationId xmlns:a16="http://schemas.microsoft.com/office/drawing/2014/main" id="{F0448223-364E-4BD7-B5C4-5BCB056839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289050"/>
            <a:ext cx="5060950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5A166906-0D82-4F52-81D8-A92111E90B83}"/>
              </a:ext>
            </a:extLst>
          </p:cNvPr>
          <p:cNvGraphicFramePr>
            <a:graphicFrameLocks noGrp="1"/>
          </p:cNvGraphicFramePr>
          <p:nvPr/>
        </p:nvGraphicFramePr>
        <p:xfrm>
          <a:off x="1276350" y="3394075"/>
          <a:ext cx="5903913" cy="2709057"/>
        </p:xfrm>
        <a:graphic>
          <a:graphicData uri="http://schemas.openxmlformats.org/drawingml/2006/table">
            <a:tbl>
              <a:tblPr/>
              <a:tblGrid>
                <a:gridCol w="5903913">
                  <a:extLst>
                    <a:ext uri="{9D8B030D-6E8A-4147-A177-3AD203B41FA5}">
                      <a16:colId xmlns:a16="http://schemas.microsoft.com/office/drawing/2014/main" val="763552699"/>
                    </a:ext>
                  </a:extLst>
                </a:gridCol>
              </a:tblGrid>
              <a:tr h="270827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4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일탈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․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중단의 </a:t>
                      </a:r>
                      <a:r>
                        <a:rPr lang="ko-KR" altLang="en-US" sz="1400" b="1" kern="0" spc="-5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예외시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인정 범위 예시</a:t>
                      </a:r>
                      <a:endParaRPr lang="ko-KR" altLang="en-US" sz="14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85750" marR="0" indent="-28575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10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 후 일상생활용품 구입을 위해 경로를 우회한 곳에 위치한 마트에서 물건을 구입하던 </a:t>
                      </a:r>
                      <a:r>
                        <a:rPr lang="ko-KR" altLang="en-US" sz="1300" kern="0" spc="-8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중 진열된 물건이 넘어져 부상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 이동 경로상의 재해가 아니므로 출퇴근 재해 불인정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2100" marR="0" indent="-29210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</a:t>
                      </a:r>
                      <a:r>
                        <a:rPr lang="ko-KR" altLang="en-US" sz="1300" kern="0" spc="-50" dirty="0" err="1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퇴근중</a:t>
                      </a: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 혈액투석을 마치고 의료기관을 벗어나 인근 버스정류장으로 이동중 전도되어 부상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이동 경로상의 재해이므로 출퇴근 재해 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3370" marR="0" indent="-29337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○ 장기 요양중인 배우자를 간병하던 중 의료기관내에서 넘어져 부상 </a:t>
                      </a:r>
                      <a:endParaRPr lang="ko-KR" altLang="en-US" sz="130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  <a:p>
                      <a:pPr marL="290830" marR="0" indent="-290830" algn="just" fontAlgn="base" latinLnBrk="1">
                        <a:lnSpc>
                          <a:spcPct val="13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→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-윤고딕110"/>
                        </a:rPr>
                        <a:t> </a:t>
                      </a:r>
                      <a:r>
                        <a:rPr lang="ko-KR" altLang="en-US" sz="1300" b="1" kern="0" spc="-50" dirty="0">
                          <a:solidFill>
                            <a:srgbClr val="000000"/>
                          </a:solidFill>
                          <a:effectLst/>
                          <a:latin typeface="-윤고딕110"/>
                          <a:ea typeface="-윤고딕110"/>
                        </a:rPr>
                        <a:t>이동 경로상의 재해가 아니므로 출퇴근 재해 불인정</a:t>
                      </a:r>
                      <a:endParaRPr lang="ko-KR" altLang="en-US" sz="13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71881" marR="71881" marT="71860" marB="71860" anchor="ctr">
                    <a:lnL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4C4C4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60595039"/>
                  </a:ext>
                </a:extLst>
              </a:tr>
            </a:tbl>
          </a:graphicData>
        </a:graphic>
      </p:graphicFrame>
      <p:pic>
        <p:nvPicPr>
          <p:cNvPr id="18451" name="_x510239152" descr="EMB000042743c96">
            <a:extLst>
              <a:ext uri="{FF2B5EF4-FFF2-40B4-BE49-F238E27FC236}">
                <a16:creationId xmlns:a16="http://schemas.microsoft.com/office/drawing/2014/main" id="{6C64FDA8-EF18-414E-B3B4-4787B152A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350" y="3394075"/>
            <a:ext cx="252413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772150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19462" name="TextBox 7">
            <a:extLst>
              <a:ext uri="{FF2B5EF4-FFF2-40B4-BE49-F238E27FC236}">
                <a16:creationId xmlns:a16="http://schemas.microsoft.com/office/drawing/2014/main" id="{BD3F8EBC-F44C-4ECD-B0F0-380D82336C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 dirty="0">
                <a:solidFill>
                  <a:schemeClr val="tx2"/>
                </a:solidFill>
              </a:rPr>
              <a:t>(4) </a:t>
            </a:r>
            <a:r>
              <a:rPr lang="ko-KR" altLang="en-US" sz="2000" dirty="0">
                <a:solidFill>
                  <a:schemeClr val="tx2"/>
                </a:solidFill>
              </a:rPr>
              <a:t>유의사항</a:t>
            </a:r>
            <a:r>
              <a:rPr lang="en-US" altLang="ko-KR" sz="2000" dirty="0">
                <a:solidFill>
                  <a:schemeClr val="tx2"/>
                </a:solidFill>
              </a:rPr>
              <a:t> : </a:t>
            </a:r>
            <a:r>
              <a:rPr lang="ko-KR" altLang="en-US" sz="2000" dirty="0">
                <a:solidFill>
                  <a:schemeClr val="tx2"/>
                </a:solidFill>
              </a:rPr>
              <a:t>범죄행위는 인정하지 않는다</a:t>
            </a:r>
            <a:r>
              <a:rPr lang="en-US" altLang="ko-KR" sz="2000" dirty="0">
                <a:solidFill>
                  <a:schemeClr val="tx2"/>
                </a:solidFill>
              </a:rPr>
              <a:t>.- </a:t>
            </a:r>
            <a:r>
              <a:rPr lang="ko-KR" altLang="en-US" sz="2000" dirty="0">
                <a:solidFill>
                  <a:srgbClr val="C00000"/>
                </a:solidFill>
              </a:rPr>
              <a:t>무면허 운전</a:t>
            </a:r>
            <a:r>
              <a:rPr lang="en-US" altLang="ko-KR" sz="2000" dirty="0">
                <a:solidFill>
                  <a:srgbClr val="C00000"/>
                </a:solidFill>
              </a:rPr>
              <a:t>, </a:t>
            </a:r>
            <a:r>
              <a:rPr lang="ko-KR" altLang="en-US" sz="2000" dirty="0">
                <a:solidFill>
                  <a:srgbClr val="C00000"/>
                </a:solidFill>
              </a:rPr>
              <a:t>음주 운전 </a:t>
            </a:r>
          </a:p>
        </p:txBody>
      </p:sp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01BBE089-E079-4FAD-88C5-1547E466579A}"/>
              </a:ext>
            </a:extLst>
          </p:cNvPr>
          <p:cNvGraphicFramePr>
            <a:graphicFrameLocks noGrp="1"/>
          </p:cNvGraphicFramePr>
          <p:nvPr/>
        </p:nvGraphicFramePr>
        <p:xfrm>
          <a:off x="366713" y="1103313"/>
          <a:ext cx="8496300" cy="2553716"/>
        </p:xfrm>
        <a:graphic>
          <a:graphicData uri="http://schemas.openxmlformats.org/drawingml/2006/table">
            <a:tbl>
              <a:tblPr/>
              <a:tblGrid>
                <a:gridCol w="8496300">
                  <a:extLst>
                    <a:ext uri="{9D8B030D-6E8A-4147-A177-3AD203B41FA5}">
                      <a16:colId xmlns:a16="http://schemas.microsoft.com/office/drawing/2014/main" val="1187833524"/>
                    </a:ext>
                  </a:extLst>
                </a:gridCol>
              </a:tblGrid>
              <a:tr h="2206625">
                <a:tc>
                  <a:txBody>
                    <a:bodyPr/>
                    <a:lstStyle>
                      <a:lvl1pPr marL="530225" indent="-265113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음주운전 행위 관련 예시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혈중 알콜농도가 면허취소 기준 수치 이상인 경우 </a:t>
                      </a:r>
                      <a:r>
                        <a:rPr kumimoji="0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음주운전에 기하여 발생한 사고에 해당하므로 출퇴근 재해 인정 불가</a:t>
                      </a:r>
                      <a:endParaRPr kumimoji="0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※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현행 면허취소 기준 수치는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0.1%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이고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,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현재 발의된 음주운전 처벌기준 강화 법안의 면허취소 기준은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0.08%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로 해당 법안 개정 시 개정 법안의 기준에 따름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5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혈중 알콜농도가 면허취소 기준 수치 미만인 경우 </a:t>
                      </a:r>
                      <a:r>
                        <a:rPr kumimoji="0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: </a:t>
                      </a:r>
                      <a:r>
                        <a:rPr kumimoji="0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구체적 상황에 따라 음주운전 및 그에 따른 과실이 사고의 원인인지에 따라 판단</a:t>
                      </a:r>
                      <a:endParaRPr kumimoji="0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퇴근중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0.03%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의 상태에서 운전하다가 신호대기 중인 차량을 뒤에서 충돌하여 사고가 발생한 경우 → 음주가 사고의 원인이므로 “불인정”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30225" marR="0" lvl="0" indent="-265113" algn="just" defTabSz="914400" rtl="0" eaLnBrk="1" fontAlgn="base" latinLnBrk="1" hangingPunct="1">
                        <a:lnSpc>
                          <a:spcPct val="145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퇴근중 혈중 알콜농도 </a:t>
                      </a:r>
                      <a:r>
                        <a:rPr kumimoji="0" lang="en-US" altLang="ko-KR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0.03%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의 상태에서 운전하다가 폭우에 따른 도로 유실로 인한 사고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한컴바탕"/>
                          <a:cs typeface="한컴바탕"/>
                        </a:rPr>
                        <a:t> </a:t>
                      </a:r>
                      <a:r>
                        <a:rPr kumimoji="0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⇒ 음주가 사고의 원인이 아니므로 “인정될 수 있음”</a:t>
                      </a:r>
                      <a:endParaRPr kumimoji="0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51674"/>
                  </a:ext>
                </a:extLst>
              </a:tr>
            </a:tbl>
          </a:graphicData>
        </a:graphic>
      </p:graphicFrame>
      <p:pic>
        <p:nvPicPr>
          <p:cNvPr id="19469" name="_x510239656" descr="EMB000042743c9b">
            <a:extLst>
              <a:ext uri="{FF2B5EF4-FFF2-40B4-BE49-F238E27FC236}">
                <a16:creationId xmlns:a16="http://schemas.microsoft.com/office/drawing/2014/main" id="{20C07FDB-4815-4523-84A2-355E0AF78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1365250"/>
            <a:ext cx="252412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C2B287D1-6C96-4C6D-96F0-A8F0070ECF56}"/>
              </a:ext>
            </a:extLst>
          </p:cNvPr>
          <p:cNvGraphicFramePr>
            <a:graphicFrameLocks noGrp="1"/>
          </p:cNvGraphicFramePr>
          <p:nvPr/>
        </p:nvGraphicFramePr>
        <p:xfrm>
          <a:off x="376238" y="3370263"/>
          <a:ext cx="8497887" cy="2016125"/>
        </p:xfrm>
        <a:graphic>
          <a:graphicData uri="http://schemas.openxmlformats.org/drawingml/2006/table">
            <a:tbl>
              <a:tblPr/>
              <a:tblGrid>
                <a:gridCol w="8497887">
                  <a:extLst>
                    <a:ext uri="{9D8B030D-6E8A-4147-A177-3AD203B41FA5}">
                      <a16:colId xmlns:a16="http://schemas.microsoft.com/office/drawing/2014/main" val="2035066094"/>
                    </a:ext>
                  </a:extLst>
                </a:gridCol>
              </a:tblGrid>
              <a:tr h="2016125">
                <a:tc>
                  <a:txBody>
                    <a:bodyPr/>
                    <a:lstStyle>
                      <a:lvl1pPr marL="577850" indent="-257175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8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1pPr>
                      <a:lvl2pPr marL="742950" indent="-28575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4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2pPr>
                      <a:lvl3pPr marL="11430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 sz="200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3pPr>
                      <a:lvl4pPr marL="16002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4pPr>
                      <a:lvl5pPr marL="2057400" indent="-228600" latinLnBrk="1">
                        <a:spcBef>
                          <a:spcPct val="20000"/>
                        </a:spcBef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anose="020B0604020202020204" pitchFamily="34" charset="0"/>
                        <a:defRPr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defRPr>
                      </a:lvl9pPr>
                    </a:lstStyle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무면허운전 행위 관련 예시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l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운전면허가 없는 자가 자동차를 운전하다 운전미숙으로 인한 단독사고 → 재해의 주된 원인이 무면허에 해당되므로 “불인정”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운전면허 갱신기간 만료일이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2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개월 도과한 것을 모르고 자동차를 운전하다 다른 차량의 신호위반으로 추돌당한 경우 → 재해의 주된 원인이 운전미숙이 아니고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무면허 사실을 단순착오로 인지하지 못한 경우로서 결과적으로 무면허운전이 된 경우에는 “인정”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  <a:p>
                      <a:pPr marL="577850" marR="0" lvl="0" indent="-257175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ts val="6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○ 수년간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50cc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이륜자동차를 면허 없이 운전하다가 다른 차량의 신호위반으로 추돌당한 경우 → 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50cc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이륜자동차라도 원동기 면허가 있어야 하나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이를 인지하지 못하고 운전한 경우로 보여지므로 “인정”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단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직업 특성상 인지 못하였다고 볼 수 없는 경우에는 “불인정”</a:t>
                      </a:r>
                      <a:r>
                        <a:rPr kumimoji="0" lang="en-US" altLang="ko-KR" sz="1000" b="1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  <a:cs typeface="한컴바탕"/>
                        </a:rPr>
                        <a:t>)</a:t>
                      </a:r>
                      <a:endParaRPr kumimoji="0" lang="ko-KR" altLang="en-US" sz="1000" b="1" i="0" u="none" strike="noStrike" cap="none" normalizeH="0" baseline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컴바탕"/>
                        <a:ea typeface="맑은 고딕" panose="020B0503020000020004" pitchFamily="50" charset="-127"/>
                      </a:endParaRPr>
                    </a:p>
                  </a:txBody>
                  <a:tcPr marL="17907" marR="17907" marT="17907" marB="17907" anchor="ctr" horzOverflow="overflow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5886376"/>
                  </a:ext>
                </a:extLst>
              </a:tr>
            </a:tbl>
          </a:graphicData>
        </a:graphic>
      </p:graphicFrame>
      <p:pic>
        <p:nvPicPr>
          <p:cNvPr id="19476" name="_x510239656" descr="EMB000042743c9b">
            <a:extLst>
              <a:ext uri="{FF2B5EF4-FFF2-40B4-BE49-F238E27FC236}">
                <a16:creationId xmlns:a16="http://schemas.microsoft.com/office/drawing/2014/main" id="{14B87962-1D0E-4F47-B38F-C517808A23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lum brigh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713" y="3586163"/>
            <a:ext cx="252412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slide4_shape5">
            <a:extLst>
              <a:ext uri="{FF2B5EF4-FFF2-40B4-BE49-F238E27FC236}">
                <a16:creationId xmlns:a16="http://schemas.microsoft.com/office/drawing/2014/main" id="{3E75B8F8-B6E9-451F-A635-19BDF4C90838}"/>
              </a:ext>
            </a:extLst>
          </p:cNvPr>
          <p:cNvSpPr/>
          <p:nvPr/>
        </p:nvSpPr>
        <p:spPr>
          <a:xfrm>
            <a:off x="395288" y="5532438"/>
            <a:ext cx="8467725" cy="1203325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b="1" spc="-2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Tip</a:t>
            </a:r>
            <a:endParaRPr lang="en-US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산재는 무면허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음주운전을 원칙적으로 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불인정하지만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자동차보험은 무면허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음주운전이</a:t>
            </a: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보상처리가 가능한 경우가 있다는 점에서 차이가 발생함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.(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무면허는 대인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2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면책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기명피보험자의 명시적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묵시적 승인하 운전 조건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음주운전은 대인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1, 2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부책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-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 </a:t>
            </a: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endParaRPr lang="en-US" altLang="ko-KR" sz="1400" b="1" spc="-2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800"/>
              </a:lnSpc>
              <a:defRPr/>
            </a:pP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자기부담금 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300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만원 있음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.),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이외 산재는 무단횡단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신호위반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과속 등 전적으로 위법한 경우 </a:t>
            </a:r>
            <a:r>
              <a:rPr lang="ko-KR" altLang="en-US" sz="1400" b="1" spc="-2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불인정함</a:t>
            </a:r>
            <a:r>
              <a:rPr lang="en-US" altLang="ko-KR" sz="1400" b="1" spc="-2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고딕" pitchFamily="2" charset="-127"/>
                <a:ea typeface="휴먼고딕" pitchFamily="2" charset="-127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6875719B-9B42-4947-9987-61AF12088637}"/>
              </a:ext>
            </a:extLst>
          </p:cNvPr>
          <p:cNvCxnSpPr/>
          <p:nvPr/>
        </p:nvCxnSpPr>
        <p:spPr>
          <a:xfrm rot="10800000">
            <a:off x="431800" y="14128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7D10270F-6D9D-4604-826E-053A4A9BE118}"/>
              </a:ext>
            </a:extLst>
          </p:cNvPr>
          <p:cNvSpPr/>
          <p:nvPr/>
        </p:nvSpPr>
        <p:spPr>
          <a:xfrm>
            <a:off x="2087563" y="908050"/>
            <a:ext cx="5440362" cy="2736850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4</a:t>
            </a: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ko-KR" altLang="en-US" sz="4800" b="1" spc="-80" dirty="0">
                <a:solidFill>
                  <a:schemeClr val="tx2"/>
                </a:solidFill>
              </a:rPr>
              <a:t>산재</a:t>
            </a:r>
            <a:endParaRPr lang="en-US" altLang="ko-KR" sz="4800" b="1" spc="-80" dirty="0">
              <a:solidFill>
                <a:schemeClr val="tx2"/>
              </a:solidFill>
            </a:endParaRPr>
          </a:p>
          <a:p>
            <a:pPr algn="l">
              <a:defRPr/>
            </a:pPr>
            <a:r>
              <a:rPr lang="en-US" sz="4800" b="1" spc="-80" dirty="0">
                <a:solidFill>
                  <a:schemeClr val="tx2"/>
                </a:solidFill>
                <a:ea typeface="맑은 고딕" pitchFamily="50" charset="-127"/>
              </a:rPr>
              <a:t>           </a:t>
            </a:r>
            <a:r>
              <a:rPr lang="ko-KR" altLang="en-US" sz="4800" b="1" spc="-80" dirty="0">
                <a:solidFill>
                  <a:schemeClr val="tx2"/>
                </a:solidFill>
              </a:rPr>
              <a:t>처리절차</a:t>
            </a:r>
            <a:endParaRPr sz="4800" b="1" spc="-8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1510" name="slide4_shape1">
            <a:extLst>
              <a:ext uri="{FF2B5EF4-FFF2-40B4-BE49-F238E27FC236}">
                <a16:creationId xmlns:a16="http://schemas.microsoft.com/office/drawing/2014/main" id="{6B91045F-D33B-477D-9B3E-768BF0D6F1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A2A9FC98-0C96-4D8C-AA0E-1EA9785ED80B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B5F78D70-B627-4D8F-9D09-4DBCD6570435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77BF2296-9146-4F38-90A3-9E90B645B77D}"/>
              </a:ext>
            </a:extLst>
          </p:cNvPr>
          <p:cNvSpPr/>
          <p:nvPr/>
        </p:nvSpPr>
        <p:spPr>
          <a:xfrm>
            <a:off x="2087563" y="1128713"/>
            <a:ext cx="3960812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최초에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산재신청할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때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01C56173-92D8-4D6D-B132-403C2250148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3" name="slide4_shape5">
            <a:extLst>
              <a:ext uri="{FF2B5EF4-FFF2-40B4-BE49-F238E27FC236}">
                <a16:creationId xmlns:a16="http://schemas.microsoft.com/office/drawing/2014/main" id="{51213CEB-21AB-4144-B19E-61A5B89C0257}"/>
              </a:ext>
            </a:extLst>
          </p:cNvPr>
          <p:cNvSpPr/>
          <p:nvPr/>
        </p:nvSpPr>
        <p:spPr>
          <a:xfrm>
            <a:off x="2124075" y="2492375"/>
            <a:ext cx="5400675" cy="2586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28600" indent="-228600" latinLnBrk="1">
              <a:lnSpc>
                <a:spcPct val="114000"/>
              </a:lnSpc>
              <a:defRPr/>
            </a:pPr>
            <a:r>
              <a:rPr lang="ko-KR" altLang="en-US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최초요양신청 처리절차</a:t>
            </a:r>
            <a:endParaRPr lang="en-US" altLang="ko-KR" sz="16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 latinLnBrk="1">
              <a:lnSpc>
                <a:spcPct val="114000"/>
              </a:lnSpc>
              <a:defRPr/>
            </a:pPr>
            <a:endParaRPr sz="400" b="1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228600" indent="-228600">
              <a:lnSpc>
                <a:spcPts val="1700"/>
              </a:lnSpc>
              <a:buFont typeface="+mj-ea"/>
              <a:buAutoNum type="circleNumDbPlain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요양신청서에 재해발생경위를 정확히 작성 및 목격자 인적 사항 등을 기재하고</a:t>
            </a:r>
            <a:r>
              <a:rPr lang="en-US" altLang="ko-KR" sz="1400" spc="-20" dirty="0">
                <a:solidFill>
                  <a:schemeClr val="tx2"/>
                </a:solidFill>
              </a:rPr>
              <a:t>,</a:t>
            </a:r>
            <a:r>
              <a:rPr lang="ko-KR" altLang="en-US" sz="1400" spc="-20" dirty="0">
                <a:solidFill>
                  <a:schemeClr val="tx2"/>
                </a:solidFill>
              </a:rPr>
              <a:t> 회사</a:t>
            </a:r>
            <a:r>
              <a:rPr lang="en-US" altLang="ko-KR" sz="1400" spc="-20" dirty="0">
                <a:solidFill>
                  <a:schemeClr val="tx2"/>
                </a:solidFill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</a:rPr>
              <a:t>사업주날인</a:t>
            </a:r>
            <a:r>
              <a:rPr lang="en-US" altLang="ko-KR" sz="1400" spc="-20" dirty="0">
                <a:solidFill>
                  <a:schemeClr val="tx2"/>
                </a:solidFill>
              </a:rPr>
              <a:t>: 2018</a:t>
            </a:r>
            <a:r>
              <a:rPr lang="ko-KR" altLang="en-US" sz="1400" spc="-20" dirty="0">
                <a:solidFill>
                  <a:schemeClr val="tx2"/>
                </a:solidFill>
              </a:rPr>
              <a:t>년 </a:t>
            </a:r>
            <a:r>
              <a:rPr lang="en-US" altLang="ko-KR" sz="1400" spc="-20" dirty="0">
                <a:solidFill>
                  <a:schemeClr val="tx2"/>
                </a:solidFill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</a:rPr>
              <a:t>월 </a:t>
            </a:r>
            <a:r>
              <a:rPr lang="en-US" altLang="ko-KR" sz="1400" spc="-20" dirty="0">
                <a:solidFill>
                  <a:schemeClr val="tx2"/>
                </a:solidFill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</a:rPr>
              <a:t>일부터는 삭제됨</a:t>
            </a:r>
            <a:r>
              <a:rPr lang="en-US" altLang="ko-KR" sz="1400" spc="-20" dirty="0">
                <a:solidFill>
                  <a:schemeClr val="tx2"/>
                </a:solidFill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</a:rPr>
              <a:t>와 산재지정 의료기관의 확인</a:t>
            </a:r>
            <a:r>
              <a:rPr lang="en-US" altLang="ko-KR" sz="1400" spc="-20" dirty="0">
                <a:solidFill>
                  <a:schemeClr val="tx2"/>
                </a:solidFill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</a:rPr>
              <a:t>주치의소견</a:t>
            </a:r>
            <a:r>
              <a:rPr lang="en-US" altLang="ko-KR" sz="1400" spc="-20" dirty="0">
                <a:solidFill>
                  <a:schemeClr val="tx2"/>
                </a:solidFill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</a:rPr>
              <a:t>을 받은 후 사업장을 관할하는 근로복지공단에 접수 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</a:p>
          <a:p>
            <a:pPr marL="228600" indent="-228600">
              <a:lnSpc>
                <a:spcPts val="1440"/>
              </a:lnSpc>
              <a:buFont typeface="+mj-ea"/>
              <a:buAutoNum type="circleNumDbPlain"/>
              <a:defRPr/>
            </a:pPr>
            <a:endParaRPr lang="en-US" sz="1400" spc="-20" dirty="0">
              <a:solidFill>
                <a:schemeClr val="tx2"/>
              </a:solidFill>
            </a:endParaRPr>
          </a:p>
          <a:p>
            <a:pPr marL="228600" indent="-228600">
              <a:lnSpc>
                <a:spcPts val="1700"/>
              </a:lnSpc>
              <a:buFont typeface="+mj-ea"/>
              <a:buAutoNum type="circleNumDbPlain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요양신청서가 접수되면 공단에서는 사업장의 산재보험 가입여부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재해근로자의 사업장 소속여부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재해의 업무상 여부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요양급여의 지급대상 여부 등을 확인하여 접수된 요양신청에 대한 승인 또는 불승인을 결정하고 이를 재해근로자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의료기관 및 회사에 통보한다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  <a:endParaRPr sz="1400" spc="-20" dirty="0">
              <a:solidFill>
                <a:schemeClr val="tx2"/>
              </a:solidFill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44B6D9F2-02AA-4F2C-979F-8E3AF911ADA3}"/>
              </a:ext>
            </a:extLst>
          </p:cNvPr>
          <p:cNvSpPr/>
          <p:nvPr/>
        </p:nvSpPr>
        <p:spPr>
          <a:xfrm>
            <a:off x="2109788" y="5013325"/>
            <a:ext cx="5414962" cy="1312863"/>
          </a:xfrm>
          <a:prstGeom prst="rect">
            <a:avLst/>
          </a:prstGeom>
          <a:noFill/>
          <a:ln w="38100">
            <a:solidFill>
              <a:schemeClr val="accent6"/>
            </a:solidFill>
            <a:prstDash val="dash"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1600" b="1" spc="-20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Tip</a:t>
            </a:r>
          </a:p>
          <a:p>
            <a:pPr>
              <a:lnSpc>
                <a:spcPts val="800"/>
              </a:lnSpc>
              <a:defRPr/>
            </a:pPr>
            <a:endParaRPr lang="en-US" sz="12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  <a:p>
            <a:pPr>
              <a:lnSpc>
                <a:spcPts val="1700"/>
              </a:lnSpc>
              <a:defRPr/>
            </a:pP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 ｢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재해발생경위서 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｣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는 업무상 사고나 업무상 질병의 인정유무를 판단하는 중요한 근거가 됨은 물론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재해발생의 원인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(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과실 등의 판단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)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을 밝히는 매우 중요한 자료가 된다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 </a:t>
            </a:r>
            <a:r>
              <a:rPr lang="ko-KR" altLang="en-US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따라서 재해당일 및 전날의 특이사항과 출근부터 재해발생시까지 일련의 상황을 자세히 기록해야 한다</a:t>
            </a:r>
            <a:r>
              <a:rPr lang="en-US" altLang="ko-KR" sz="1200" b="1" dirty="0">
                <a:solidFill>
                  <a:schemeClr val="tx2"/>
                </a:solidFill>
                <a:latin typeface="휴먼고딕" pitchFamily="2" charset="-127"/>
                <a:ea typeface="휴먼고딕" pitchFamily="2" charset="-127"/>
              </a:rPr>
              <a:t>.</a:t>
            </a:r>
            <a:endParaRPr sz="1200" b="1" spc="-20" dirty="0">
              <a:solidFill>
                <a:schemeClr val="tx2"/>
              </a:solidFill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F2D7388D-A96B-4388-9769-CCCCE94DDF9C}"/>
              </a:ext>
            </a:extLst>
          </p:cNvPr>
          <p:cNvSpPr/>
          <p:nvPr/>
        </p:nvSpPr>
        <p:spPr>
          <a:xfrm>
            <a:off x="2087563" y="1514475"/>
            <a:ext cx="5400675" cy="11668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1450" indent="-171450">
              <a:lnSpc>
                <a:spcPts val="1700"/>
              </a:lnSpc>
              <a:buFont typeface="Arial" pitchFamily="34" charset="0"/>
              <a:buChar char="•"/>
              <a:defRPr/>
            </a:pPr>
            <a:r>
              <a:rPr lang="ko-KR" altLang="en-US" sz="1400" spc="-20" dirty="0">
                <a:solidFill>
                  <a:schemeClr val="tx2"/>
                </a:solidFill>
              </a:rPr>
              <a:t>업무상 사유에 의한 부상이나 질병으로 </a:t>
            </a:r>
            <a:r>
              <a:rPr lang="en-US" altLang="ko-KR" sz="1400" spc="-20" dirty="0">
                <a:solidFill>
                  <a:schemeClr val="tx2"/>
                </a:solidFill>
              </a:rPr>
              <a:t>4</a:t>
            </a:r>
            <a:r>
              <a:rPr lang="ko-KR" altLang="en-US" sz="1400" spc="-20" dirty="0">
                <a:solidFill>
                  <a:schemeClr val="tx2"/>
                </a:solidFill>
              </a:rPr>
              <a:t>일 이상의 요양이 필요한 경우로서 산재보험으로 요양 받고자 한다면</a:t>
            </a:r>
            <a:r>
              <a:rPr lang="en-US" altLang="ko-KR" sz="1400" spc="-20" dirty="0">
                <a:solidFill>
                  <a:schemeClr val="tx2"/>
                </a:solidFill>
              </a:rPr>
              <a:t>, </a:t>
            </a:r>
            <a:r>
              <a:rPr lang="ko-KR" altLang="en-US" sz="1400" spc="-20" dirty="0">
                <a:solidFill>
                  <a:schemeClr val="tx2"/>
                </a:solidFill>
              </a:rPr>
              <a:t>우선 근로복지공단에 최초요양신청을 하여 업무상 재해임을 인정받아야 한다</a:t>
            </a:r>
            <a:r>
              <a:rPr lang="en-US" altLang="ko-KR" sz="1400" spc="-20" dirty="0">
                <a:solidFill>
                  <a:schemeClr val="tx2"/>
                </a:solidFill>
              </a:rPr>
              <a:t>.</a:t>
            </a:r>
          </a:p>
          <a:p>
            <a:pPr marL="171450" indent="-171450">
              <a:lnSpc>
                <a:spcPts val="1700"/>
              </a:lnSpc>
              <a:buFont typeface="Arial" pitchFamily="34" charset="0"/>
              <a:buChar char="•"/>
              <a:defRPr/>
            </a:pPr>
            <a:endParaRPr sz="1400" spc="-2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  <p:bldP spid="14" grpId="0" animBg="1"/>
      <p:bldP spid="1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2534" name="slide4_shape1">
            <a:extLst>
              <a:ext uri="{FF2B5EF4-FFF2-40B4-BE49-F238E27FC236}">
                <a16:creationId xmlns:a16="http://schemas.microsoft.com/office/drawing/2014/main" id="{1B253533-5D50-433D-9045-86F48BEB06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2CA36D2F-767A-48AC-880C-1D54C43081E6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AE292266-1860-4997-857B-FFB2D0CE483A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9DF7C0D6-5386-486C-A9E2-06FD4BA1C594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1.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최초에 </a:t>
            </a:r>
            <a:r>
              <a:rPr lang="ko-KR" altLang="en-US" sz="2000" b="1" spc="-80" dirty="0" err="1">
                <a:solidFill>
                  <a:schemeClr val="tx2"/>
                </a:solidFill>
                <a:latin typeface="나눔고딕"/>
                <a:ea typeface="나눔고딕"/>
              </a:rPr>
              <a:t>산재신청할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 때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D2AA6EC4-68F4-47C0-BBBF-31FF9C09D161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13" name="Picture 7" descr="C:\Users\강해병\Desktop\항운노조 강연 자료\최초요양신청서2.jpg">
            <a:extLst>
              <a:ext uri="{FF2B5EF4-FFF2-40B4-BE49-F238E27FC236}">
                <a16:creationId xmlns:a16="http://schemas.microsoft.com/office/drawing/2014/main" id="{EBF2E894-E45C-49D4-9306-A2B0CE1A93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785938"/>
            <a:ext cx="3511550" cy="4878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그림 13">
            <a:extLst>
              <a:ext uri="{FF2B5EF4-FFF2-40B4-BE49-F238E27FC236}">
                <a16:creationId xmlns:a16="http://schemas.microsoft.com/office/drawing/2014/main" id="{2A00945C-2209-4DD5-8FAE-F9A106FB8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841500"/>
            <a:ext cx="3387725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3558" name="slide4_shape1">
            <a:extLst>
              <a:ext uri="{FF2B5EF4-FFF2-40B4-BE49-F238E27FC236}">
                <a16:creationId xmlns:a16="http://schemas.microsoft.com/office/drawing/2014/main" id="{AC5F8A02-113B-4CB4-81F6-0AD18788C3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36A6CDF0-B403-41F3-8C9E-4C00659F58BD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DA6CCB90-3A30-4C2C-9AC0-E158F1B46E0D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49B7AF84-DD53-45CE-9D6A-40AE8189F242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2 .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출퇴근재해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가해자가 없는 경우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)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87B69252-E6E9-4ECC-8FC7-2F3B2060A84B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23563" name="그림 12">
            <a:extLst>
              <a:ext uri="{FF2B5EF4-FFF2-40B4-BE49-F238E27FC236}">
                <a16:creationId xmlns:a16="http://schemas.microsoft.com/office/drawing/2014/main" id="{128D55D8-D297-42FA-A4AF-8EE778A54C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28788"/>
            <a:ext cx="3587750" cy="509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4582" name="slide4_shape1">
            <a:extLst>
              <a:ext uri="{FF2B5EF4-FFF2-40B4-BE49-F238E27FC236}">
                <a16:creationId xmlns:a16="http://schemas.microsoft.com/office/drawing/2014/main" id="{C415BFD4-9BA2-4E29-AC43-EAAB1B137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4_shape2">
            <a:extLst>
              <a:ext uri="{FF2B5EF4-FFF2-40B4-BE49-F238E27FC236}">
                <a16:creationId xmlns:a16="http://schemas.microsoft.com/office/drawing/2014/main" id="{AA0BFD06-CEB0-4622-8215-E3C39EE3951D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4_shape3">
            <a:extLst>
              <a:ext uri="{FF2B5EF4-FFF2-40B4-BE49-F238E27FC236}">
                <a16:creationId xmlns:a16="http://schemas.microsoft.com/office/drawing/2014/main" id="{73EC1717-CCEC-4644-AF9B-529C99DB4910}"/>
              </a:ext>
            </a:extLst>
          </p:cNvPr>
          <p:cNvCxnSpPr/>
          <p:nvPr/>
        </p:nvCxnSpPr>
        <p:spPr>
          <a:xfrm rot="10800000">
            <a:off x="431800" y="1420813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4_shape4">
            <a:extLst>
              <a:ext uri="{FF2B5EF4-FFF2-40B4-BE49-F238E27FC236}">
                <a16:creationId xmlns:a16="http://schemas.microsoft.com/office/drawing/2014/main" id="{49D3821D-0F39-4B7A-B436-6AA687D2F793}"/>
              </a:ext>
            </a:extLst>
          </p:cNvPr>
          <p:cNvSpPr/>
          <p:nvPr/>
        </p:nvSpPr>
        <p:spPr>
          <a:xfrm>
            <a:off x="2124075" y="1341438"/>
            <a:ext cx="396081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atinLnBrk="1">
              <a:defRPr/>
            </a:pP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3.  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출퇴근재해 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가해자가 있는 경우</a:t>
            </a:r>
            <a:r>
              <a:rPr lang="en-US" altLang="ko-KR" sz="2000" b="1" spc="-80" dirty="0">
                <a:solidFill>
                  <a:schemeClr val="tx2"/>
                </a:solidFill>
                <a:latin typeface="나눔고딕"/>
                <a:ea typeface="나눔고딕"/>
              </a:rPr>
              <a:t>)</a:t>
            </a:r>
            <a:endParaRPr sz="2000" b="1" spc="-80" dirty="0">
              <a:solidFill>
                <a:schemeClr val="tx2"/>
              </a:solidFill>
              <a:latin typeface="나눔고딕"/>
              <a:ea typeface="나눔고딕"/>
            </a:endParaRPr>
          </a:p>
        </p:txBody>
      </p:sp>
      <p:sp>
        <p:nvSpPr>
          <p:cNvPr id="12" name="slide4_shape7">
            <a:extLst>
              <a:ext uri="{FF2B5EF4-FFF2-40B4-BE49-F238E27FC236}">
                <a16:creationId xmlns:a16="http://schemas.microsoft.com/office/drawing/2014/main" id="{9F01E2E5-16C9-4A6B-BCFA-ACC53B8908DD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  <a:endParaRPr sz="3600" b="1" spc="-100" dirty="0">
              <a:solidFill>
                <a:schemeClr val="tx2"/>
              </a:solidFill>
              <a:ea typeface="맑은 고딕" pitchFamily="50" charset="-127"/>
            </a:endParaRPr>
          </a:p>
        </p:txBody>
      </p:sp>
      <p:pic>
        <p:nvPicPr>
          <p:cNvPr id="24587" name="그림 12">
            <a:extLst>
              <a:ext uri="{FF2B5EF4-FFF2-40B4-BE49-F238E27FC236}">
                <a16:creationId xmlns:a16="http://schemas.microsoft.com/office/drawing/2014/main" id="{BBA372E4-B874-4BC2-B99C-A92B97C5C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88" y="1741488"/>
            <a:ext cx="3600450" cy="489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그림 13">
            <a:extLst>
              <a:ext uri="{FF2B5EF4-FFF2-40B4-BE49-F238E27FC236}">
                <a16:creationId xmlns:a16="http://schemas.microsoft.com/office/drawing/2014/main" id="{F652A112-CCBC-44D6-9B19-DA50BFEA6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741488"/>
            <a:ext cx="3529012" cy="492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5606" name="slide6_shape9">
            <a:extLst>
              <a:ext uri="{FF2B5EF4-FFF2-40B4-BE49-F238E27FC236}">
                <a16:creationId xmlns:a16="http://schemas.microsoft.com/office/drawing/2014/main" id="{CC3D3E38-2734-4C8D-8A9A-A6AFBF755B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6_shape10">
            <a:extLst>
              <a:ext uri="{FF2B5EF4-FFF2-40B4-BE49-F238E27FC236}">
                <a16:creationId xmlns:a16="http://schemas.microsoft.com/office/drawing/2014/main" id="{CE04FDD0-D8E8-46A0-A894-41B37B7AFE03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6_shape11">
            <a:extLst>
              <a:ext uri="{FF2B5EF4-FFF2-40B4-BE49-F238E27FC236}">
                <a16:creationId xmlns:a16="http://schemas.microsoft.com/office/drawing/2014/main" id="{02551B31-EB33-42AE-BC2A-5AC0F7E0D3C6}"/>
              </a:ext>
            </a:extLst>
          </p:cNvPr>
          <p:cNvCxnSpPr/>
          <p:nvPr/>
        </p:nvCxnSpPr>
        <p:spPr>
          <a:xfrm rot="10800000">
            <a:off x="431800" y="1416050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6_shape12">
            <a:extLst>
              <a:ext uri="{FF2B5EF4-FFF2-40B4-BE49-F238E27FC236}">
                <a16:creationId xmlns:a16="http://schemas.microsoft.com/office/drawing/2014/main" id="{1B8F07CF-1105-4AC0-9FA4-BBE217FC796C}"/>
              </a:ext>
            </a:extLst>
          </p:cNvPr>
          <p:cNvSpPr/>
          <p:nvPr/>
        </p:nvSpPr>
        <p:spPr>
          <a:xfrm>
            <a:off x="2116138" y="1130300"/>
            <a:ext cx="46164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000" b="1" spc="-80" dirty="0">
                <a:solidFill>
                  <a:schemeClr val="tx2"/>
                </a:solidFill>
              </a:rPr>
              <a:t>4.  </a:t>
            </a:r>
            <a:r>
              <a:rPr lang="ko-KR" altLang="en-US" sz="2000" b="1" spc="-80" dirty="0">
                <a:solidFill>
                  <a:schemeClr val="tx2"/>
                </a:solidFill>
              </a:rPr>
              <a:t>산업재해 발생시 대처방법 및 진행과정</a:t>
            </a:r>
          </a:p>
        </p:txBody>
      </p:sp>
      <p:sp>
        <p:nvSpPr>
          <p:cNvPr id="12" name="slide6_shape13">
            <a:extLst>
              <a:ext uri="{FF2B5EF4-FFF2-40B4-BE49-F238E27FC236}">
                <a16:creationId xmlns:a16="http://schemas.microsoft.com/office/drawing/2014/main" id="{753CD150-320D-4BD6-99FD-D21BCFEB3781}"/>
              </a:ext>
            </a:extLst>
          </p:cNvPr>
          <p:cNvSpPr/>
          <p:nvPr/>
        </p:nvSpPr>
        <p:spPr>
          <a:xfrm>
            <a:off x="2116138" y="1703388"/>
            <a:ext cx="6186487" cy="3159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7800" indent="-177800" latinLnBrk="1">
              <a:lnSpc>
                <a:spcPct val="114000"/>
              </a:lnSpc>
              <a:defRPr/>
            </a:pPr>
            <a:r>
              <a:rPr lang="ko-KR" altLang="en-US" sz="1400" b="1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산재발생시의 대처방법</a:t>
            </a:r>
            <a:endParaRPr lang="en-US" altLang="ko-KR" sz="1400" b="1" spc="-20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3" name="slide6_shape14">
            <a:extLst>
              <a:ext uri="{FF2B5EF4-FFF2-40B4-BE49-F238E27FC236}">
                <a16:creationId xmlns:a16="http://schemas.microsoft.com/office/drawing/2014/main" id="{43115C2B-594F-4E40-B459-E2DB1E00A9EA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3600" b="1" spc="-100" dirty="0">
                <a:solidFill>
                  <a:schemeClr val="tx2"/>
                </a:solidFill>
              </a:rPr>
              <a:t>산업재해 처리절차</a:t>
            </a:r>
          </a:p>
        </p:txBody>
      </p:sp>
      <p:sp>
        <p:nvSpPr>
          <p:cNvPr id="14" name="아래쪽 화살표 1">
            <a:extLst>
              <a:ext uri="{FF2B5EF4-FFF2-40B4-BE49-F238E27FC236}">
                <a16:creationId xmlns:a16="http://schemas.microsoft.com/office/drawing/2014/main" id="{F7E00C16-8E7E-4943-8300-7ADA1805E81E}"/>
              </a:ext>
            </a:extLst>
          </p:cNvPr>
          <p:cNvSpPr/>
          <p:nvPr/>
        </p:nvSpPr>
        <p:spPr>
          <a:xfrm>
            <a:off x="3797300" y="2820988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C4534664-98DD-41DD-B24B-64A497926BED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2209800"/>
            <a:ext cx="1182688" cy="504825"/>
            <a:chOff x="320902" y="286625"/>
            <a:chExt cx="1182729" cy="504665"/>
          </a:xfrm>
        </p:grpSpPr>
        <p:sp>
          <p:nvSpPr>
            <p:cNvPr id="16" name="모서리가 둥근 직사각형 28">
              <a:extLst>
                <a:ext uri="{FF2B5EF4-FFF2-40B4-BE49-F238E27FC236}">
                  <a16:creationId xmlns:a16="http://schemas.microsoft.com/office/drawing/2014/main" id="{59AB5742-609F-47F4-BBCF-45115C42380F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17" name="모서리가 둥근 직사각형 4">
              <a:extLst>
                <a:ext uri="{FF2B5EF4-FFF2-40B4-BE49-F238E27FC236}">
                  <a16:creationId xmlns:a16="http://schemas.microsoft.com/office/drawing/2014/main" id="{A4006A6D-467C-40CF-B974-BF45F5ED0D55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최초사고</a:t>
              </a: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35985C39-1AB5-42FB-8840-CCF9D7610303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3160713"/>
            <a:ext cx="1182688" cy="503237"/>
            <a:chOff x="1661995" y="1130454"/>
            <a:chExt cx="1089565" cy="504665"/>
          </a:xfrm>
        </p:grpSpPr>
        <p:sp>
          <p:nvSpPr>
            <p:cNvPr id="19" name="모서리가 둥근 직사각형 26">
              <a:extLst>
                <a:ext uri="{FF2B5EF4-FFF2-40B4-BE49-F238E27FC236}">
                  <a16:creationId xmlns:a16="http://schemas.microsoft.com/office/drawing/2014/main" id="{27B48D7F-4188-448B-94FB-1AF7168DCAC9}"/>
                </a:ext>
              </a:extLst>
            </p:cNvPr>
            <p:cNvSpPr/>
            <p:nvPr/>
          </p:nvSpPr>
          <p:spPr>
            <a:xfrm>
              <a:off x="1661995" y="1130454"/>
              <a:ext cx="108956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0" name="모서리가 둥근 직사각형 6">
              <a:extLst>
                <a:ext uri="{FF2B5EF4-FFF2-40B4-BE49-F238E27FC236}">
                  <a16:creationId xmlns:a16="http://schemas.microsoft.com/office/drawing/2014/main" id="{C7096A01-1D6F-4C96-946C-66F22A4A4972}"/>
                </a:ext>
              </a:extLst>
            </p:cNvPr>
            <p:cNvSpPr/>
            <p:nvPr/>
          </p:nvSpPr>
          <p:spPr>
            <a:xfrm>
              <a:off x="1686635" y="1155094"/>
              <a:ext cx="104028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rIns="45720" spcCol="1270" anchor="ctr"/>
            <a:lstStyle/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상황 보고</a:t>
              </a:r>
              <a:r>
                <a:rPr lang="en-US" altLang="ko-KR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/</a:t>
              </a: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</a:t>
              </a:r>
              <a:endParaRPr lang="en-US" altLang="ko-KR" sz="14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 환자 이송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9BD5ED49-64C6-4250-B64E-9E0E964BA5AF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4083050"/>
            <a:ext cx="1182688" cy="504825"/>
            <a:chOff x="3055211" y="2159968"/>
            <a:chExt cx="1169385" cy="504665"/>
          </a:xfrm>
        </p:grpSpPr>
        <p:sp>
          <p:nvSpPr>
            <p:cNvPr id="22" name="모서리가 둥근 직사각형 24">
              <a:extLst>
                <a:ext uri="{FF2B5EF4-FFF2-40B4-BE49-F238E27FC236}">
                  <a16:creationId xmlns:a16="http://schemas.microsoft.com/office/drawing/2014/main" id="{6C8418BA-66B8-423D-B217-9611012BC221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3" name="모서리가 둥근 직사각형 8">
              <a:extLst>
                <a:ext uri="{FF2B5EF4-FFF2-40B4-BE49-F238E27FC236}">
                  <a16:creationId xmlns:a16="http://schemas.microsoft.com/office/drawing/2014/main" id="{9C2BB062-3D63-49DA-AA2C-D71AE0BD2A9B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적극적 치료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9AA5CFD-57B8-438A-A660-DA70B9C33202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5032375"/>
            <a:ext cx="1182688" cy="504825"/>
            <a:chOff x="3055211" y="2159968"/>
            <a:chExt cx="1169385" cy="504665"/>
          </a:xfrm>
        </p:grpSpPr>
        <p:sp>
          <p:nvSpPr>
            <p:cNvPr id="25" name="모서리가 둥근 직사각형 34">
              <a:extLst>
                <a:ext uri="{FF2B5EF4-FFF2-40B4-BE49-F238E27FC236}">
                  <a16:creationId xmlns:a16="http://schemas.microsoft.com/office/drawing/2014/main" id="{C0DBD96B-0ABA-4CEF-A54C-92FE63A4865E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6" name="모서리가 둥근 직사각형 8">
              <a:extLst>
                <a:ext uri="{FF2B5EF4-FFF2-40B4-BE49-F238E27FC236}">
                  <a16:creationId xmlns:a16="http://schemas.microsoft.com/office/drawing/2014/main" id="{EA0B96DD-51C7-4142-92EA-C3BDF04D6A0A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요양 가료</a:t>
              </a:r>
            </a:p>
          </p:txBody>
        </p:sp>
      </p:grpSp>
      <p:sp>
        <p:nvSpPr>
          <p:cNvPr id="27" name="아래쪽 화살표 36">
            <a:extLst>
              <a:ext uri="{FF2B5EF4-FFF2-40B4-BE49-F238E27FC236}">
                <a16:creationId xmlns:a16="http://schemas.microsoft.com/office/drawing/2014/main" id="{273D380B-BF38-4DC5-AF60-F96FFC896F6D}"/>
              </a:ext>
            </a:extLst>
          </p:cNvPr>
          <p:cNvSpPr/>
          <p:nvPr/>
        </p:nvSpPr>
        <p:spPr>
          <a:xfrm>
            <a:off x="3797300" y="3735388"/>
            <a:ext cx="484188" cy="268287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28" name="아래쪽 화살표 37">
            <a:extLst>
              <a:ext uri="{FF2B5EF4-FFF2-40B4-BE49-F238E27FC236}">
                <a16:creationId xmlns:a16="http://schemas.microsoft.com/office/drawing/2014/main" id="{CD6492DA-15AB-41CD-A57B-23D2D6E6F7AA}"/>
              </a:ext>
            </a:extLst>
          </p:cNvPr>
          <p:cNvSpPr/>
          <p:nvPr/>
        </p:nvSpPr>
        <p:spPr>
          <a:xfrm>
            <a:off x="3797300" y="4672013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29" name="그룹 28">
            <a:extLst>
              <a:ext uri="{FF2B5EF4-FFF2-40B4-BE49-F238E27FC236}">
                <a16:creationId xmlns:a16="http://schemas.microsoft.com/office/drawing/2014/main" id="{6225358A-28C1-49BD-97D4-DD5B211DAE32}"/>
              </a:ext>
            </a:extLst>
          </p:cNvPr>
          <p:cNvGrpSpPr>
            <a:grpSpLocks/>
          </p:cNvGrpSpPr>
          <p:nvPr/>
        </p:nvGrpSpPr>
        <p:grpSpPr bwMode="auto">
          <a:xfrm>
            <a:off x="3448050" y="5959475"/>
            <a:ext cx="1182688" cy="504825"/>
            <a:chOff x="3055211" y="2246647"/>
            <a:chExt cx="1169385" cy="504665"/>
          </a:xfrm>
        </p:grpSpPr>
        <p:sp>
          <p:nvSpPr>
            <p:cNvPr id="30" name="모서리가 둥근 직사각형 39">
              <a:extLst>
                <a:ext uri="{FF2B5EF4-FFF2-40B4-BE49-F238E27FC236}">
                  <a16:creationId xmlns:a16="http://schemas.microsoft.com/office/drawing/2014/main" id="{B0EE1A1E-8721-4680-86AD-8DD11A5D2FB4}"/>
                </a:ext>
              </a:extLst>
            </p:cNvPr>
            <p:cNvSpPr/>
            <p:nvPr/>
          </p:nvSpPr>
          <p:spPr>
            <a:xfrm>
              <a:off x="3055211" y="2246647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1" name="모서리가 둥근 직사각형 8">
              <a:extLst>
                <a:ext uri="{FF2B5EF4-FFF2-40B4-BE49-F238E27FC236}">
                  <a16:creationId xmlns:a16="http://schemas.microsoft.com/office/drawing/2014/main" id="{3D31B88E-AA35-4220-ABEF-236911AC3C5E}"/>
                </a:ext>
              </a:extLst>
            </p:cNvPr>
            <p:cNvSpPr/>
            <p:nvPr/>
          </p:nvSpPr>
          <p:spPr>
            <a:xfrm>
              <a:off x="3079851" y="2280647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장해 심사</a:t>
              </a:r>
            </a:p>
          </p:txBody>
        </p:sp>
      </p:grpSp>
      <p:sp>
        <p:nvSpPr>
          <p:cNvPr id="32" name="아래쪽 화살표 41">
            <a:extLst>
              <a:ext uri="{FF2B5EF4-FFF2-40B4-BE49-F238E27FC236}">
                <a16:creationId xmlns:a16="http://schemas.microsoft.com/office/drawing/2014/main" id="{F2ED29B0-951E-4F6E-8797-0364502FABE9}"/>
              </a:ext>
            </a:extLst>
          </p:cNvPr>
          <p:cNvSpPr/>
          <p:nvPr/>
        </p:nvSpPr>
        <p:spPr>
          <a:xfrm>
            <a:off x="3797300" y="5608638"/>
            <a:ext cx="484188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3" name="오른쪽 화살표 44">
            <a:extLst>
              <a:ext uri="{FF2B5EF4-FFF2-40B4-BE49-F238E27FC236}">
                <a16:creationId xmlns:a16="http://schemas.microsoft.com/office/drawing/2014/main" id="{A08CD3FD-E49B-4FFE-8E87-C4B90E948960}"/>
              </a:ext>
            </a:extLst>
          </p:cNvPr>
          <p:cNvSpPr/>
          <p:nvPr/>
        </p:nvSpPr>
        <p:spPr>
          <a:xfrm>
            <a:off x="4908550" y="3389313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E193F1B-083D-43CF-B046-3026E87AC4CF}"/>
              </a:ext>
            </a:extLst>
          </p:cNvPr>
          <p:cNvSpPr txBox="1"/>
          <p:nvPr/>
        </p:nvSpPr>
        <p:spPr>
          <a:xfrm>
            <a:off x="5604788" y="3227684"/>
            <a:ext cx="2039379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119 or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사내 구급</a:t>
            </a:r>
          </a:p>
        </p:txBody>
      </p:sp>
      <p:sp>
        <p:nvSpPr>
          <p:cNvPr id="35" name="왼쪽 대괄호 34">
            <a:extLst>
              <a:ext uri="{FF2B5EF4-FFF2-40B4-BE49-F238E27FC236}">
                <a16:creationId xmlns:a16="http://schemas.microsoft.com/office/drawing/2014/main" id="{98DF3839-43DB-493F-A4EA-8128322C038A}"/>
              </a:ext>
            </a:extLst>
          </p:cNvPr>
          <p:cNvSpPr/>
          <p:nvPr/>
        </p:nvSpPr>
        <p:spPr>
          <a:xfrm>
            <a:off x="3035300" y="2209800"/>
            <a:ext cx="215900" cy="1447800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CADD6D7-45E7-43DC-9777-54A3E03CCE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6938" y="2714625"/>
            <a:ext cx="10048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사업장</a:t>
            </a:r>
          </a:p>
        </p:txBody>
      </p:sp>
      <p:sp>
        <p:nvSpPr>
          <p:cNvPr id="37" name="왼쪽 대괄호 36">
            <a:extLst>
              <a:ext uri="{FF2B5EF4-FFF2-40B4-BE49-F238E27FC236}">
                <a16:creationId xmlns:a16="http://schemas.microsoft.com/office/drawing/2014/main" id="{E815354B-5E47-4D0F-8A8E-995D54CB43C2}"/>
              </a:ext>
            </a:extLst>
          </p:cNvPr>
          <p:cNvSpPr/>
          <p:nvPr/>
        </p:nvSpPr>
        <p:spPr>
          <a:xfrm>
            <a:off x="3035300" y="4083050"/>
            <a:ext cx="215900" cy="1447800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46B8BAAF-DED1-483B-8AFF-3CD00375C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0413" y="4619625"/>
            <a:ext cx="1004887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  병 원</a:t>
            </a:r>
          </a:p>
        </p:txBody>
      </p:sp>
      <p:sp>
        <p:nvSpPr>
          <p:cNvPr id="39" name="왼쪽 대괄호 38">
            <a:extLst>
              <a:ext uri="{FF2B5EF4-FFF2-40B4-BE49-F238E27FC236}">
                <a16:creationId xmlns:a16="http://schemas.microsoft.com/office/drawing/2014/main" id="{DEB684B2-E4EE-4618-A2BC-A3E44E09A7BA}"/>
              </a:ext>
            </a:extLst>
          </p:cNvPr>
          <p:cNvSpPr/>
          <p:nvPr/>
        </p:nvSpPr>
        <p:spPr>
          <a:xfrm>
            <a:off x="3035300" y="5959475"/>
            <a:ext cx="215900" cy="506413"/>
          </a:xfrm>
          <a:prstGeom prst="leftBracket">
            <a:avLst/>
          </a:prstGeom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6E69EFC-4186-4377-8D24-0B6B257B03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19275" y="6026150"/>
            <a:ext cx="1260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chemeClr val="tx2"/>
                </a:solidFill>
              </a:rPr>
              <a:t>  복지공단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5E446DF-5960-493D-AA99-A26475CA7DBF}"/>
              </a:ext>
            </a:extLst>
          </p:cNvPr>
          <p:cNvSpPr txBox="1"/>
          <p:nvPr/>
        </p:nvSpPr>
        <p:spPr>
          <a:xfrm>
            <a:off x="5604788" y="4151394"/>
            <a:ext cx="2183395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수술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시술 등 가료</a:t>
            </a:r>
          </a:p>
        </p:txBody>
      </p:sp>
      <p:sp>
        <p:nvSpPr>
          <p:cNvPr id="42" name="오른쪽 화살표 53">
            <a:extLst>
              <a:ext uri="{FF2B5EF4-FFF2-40B4-BE49-F238E27FC236}">
                <a16:creationId xmlns:a16="http://schemas.microsoft.com/office/drawing/2014/main" id="{90A47496-C0F4-4264-B75B-40FBBCBB28B3}"/>
              </a:ext>
            </a:extLst>
          </p:cNvPr>
          <p:cNvSpPr/>
          <p:nvPr/>
        </p:nvSpPr>
        <p:spPr>
          <a:xfrm>
            <a:off x="4908550" y="431323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3" name="오른쪽 화살표 54">
            <a:extLst>
              <a:ext uri="{FF2B5EF4-FFF2-40B4-BE49-F238E27FC236}">
                <a16:creationId xmlns:a16="http://schemas.microsoft.com/office/drawing/2014/main" id="{03ED92DA-7503-435E-8D99-A8BFD97AB61F}"/>
              </a:ext>
            </a:extLst>
          </p:cNvPr>
          <p:cNvSpPr/>
          <p:nvPr/>
        </p:nvSpPr>
        <p:spPr>
          <a:xfrm>
            <a:off x="4908550" y="5260975"/>
            <a:ext cx="647700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3A5BCCC-9449-4E21-BB37-1CF7B1157CFC}"/>
              </a:ext>
            </a:extLst>
          </p:cNvPr>
          <p:cNvSpPr txBox="1"/>
          <p:nvPr/>
        </p:nvSpPr>
        <p:spPr>
          <a:xfrm>
            <a:off x="5604788" y="5099891"/>
            <a:ext cx="2831467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휴업급여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요양급여</a:t>
            </a:r>
            <a:r>
              <a:rPr lang="en-US" altLang="ko-KR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등</a:t>
            </a:r>
          </a:p>
        </p:txBody>
      </p:sp>
      <p:sp>
        <p:nvSpPr>
          <p:cNvPr id="45" name="오른쪽 화살표 56">
            <a:extLst>
              <a:ext uri="{FF2B5EF4-FFF2-40B4-BE49-F238E27FC236}">
                <a16:creationId xmlns:a16="http://schemas.microsoft.com/office/drawing/2014/main" id="{E13B2B85-1B2C-4C42-825F-5953C4BE24A3}"/>
              </a:ext>
            </a:extLst>
          </p:cNvPr>
          <p:cNvSpPr/>
          <p:nvPr/>
        </p:nvSpPr>
        <p:spPr>
          <a:xfrm>
            <a:off x="4908550" y="6175375"/>
            <a:ext cx="647700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19530BD2-05CE-4D57-8A42-DF291659C823}"/>
              </a:ext>
            </a:extLst>
          </p:cNvPr>
          <p:cNvSpPr txBox="1"/>
          <p:nvPr/>
        </p:nvSpPr>
        <p:spPr>
          <a:xfrm>
            <a:off x="5604788" y="6014307"/>
            <a:ext cx="2831467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장해급여</a:t>
            </a:r>
          </a:p>
        </p:txBody>
      </p:sp>
      <p:sp>
        <p:nvSpPr>
          <p:cNvPr id="47" name="오른쪽 화살표 59">
            <a:extLst>
              <a:ext uri="{FF2B5EF4-FFF2-40B4-BE49-F238E27FC236}">
                <a16:creationId xmlns:a16="http://schemas.microsoft.com/office/drawing/2014/main" id="{FB1234FE-8C82-4DE6-B080-5C01A9E5B21A}"/>
              </a:ext>
            </a:extLst>
          </p:cNvPr>
          <p:cNvSpPr/>
          <p:nvPr/>
        </p:nvSpPr>
        <p:spPr>
          <a:xfrm>
            <a:off x="4908550" y="243998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8124D2B9-B211-4138-A657-B7CE7311B32F}"/>
              </a:ext>
            </a:extLst>
          </p:cNvPr>
          <p:cNvSpPr txBox="1"/>
          <p:nvPr/>
        </p:nvSpPr>
        <p:spPr>
          <a:xfrm>
            <a:off x="5604788" y="2278051"/>
            <a:ext cx="1319299" cy="369332"/>
          </a:xfrm>
          <a:prstGeom prst="rect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응급 처치</a:t>
            </a:r>
          </a:p>
        </p:txBody>
      </p:sp>
      <p:sp>
        <p:nvSpPr>
          <p:cNvPr id="49" name="모서리가 둥근 직사각형 61">
            <a:extLst>
              <a:ext uri="{FF2B5EF4-FFF2-40B4-BE49-F238E27FC236}">
                <a16:creationId xmlns:a16="http://schemas.microsoft.com/office/drawing/2014/main" id="{65476AE6-9E1B-4374-92EC-BF66C7286C3D}"/>
              </a:ext>
            </a:extLst>
          </p:cNvPr>
          <p:cNvSpPr/>
          <p:nvPr/>
        </p:nvSpPr>
        <p:spPr>
          <a:xfrm>
            <a:off x="1263650" y="2076450"/>
            <a:ext cx="7269163" cy="4665663"/>
          </a:xfrm>
          <a:prstGeom prst="roundRect">
            <a:avLst>
              <a:gd name="adj" fmla="val 5775"/>
            </a:avLst>
          </a:prstGeom>
          <a:noFill/>
          <a:ln w="3810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ko-KR" altLang="en-US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</p:stCondLst>
                      <p:childTnLst>
                        <p:par>
                          <p:cTn id="9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 nodeType="clickPar">
                      <p:stCondLst>
                        <p:cond delay="indefinite"/>
                      </p:stCondLst>
                      <p:childTnLst>
                        <p:par>
                          <p:cTn id="1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 nodeType="clickPar">
                      <p:stCondLst>
                        <p:cond delay="indefinite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 nodeType="clickPar">
                      <p:stCondLst>
                        <p:cond delay="indefinite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 nodeType="clickPar">
                      <p:stCondLst>
                        <p:cond delay="indefinite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 nodeType="clickPar">
                      <p:stCondLst>
                        <p:cond delay="indefinite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 nodeType="clickPar">
                      <p:stCondLst>
                        <p:cond delay="indefinite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 nodeType="clickPar">
                      <p:stCondLst>
                        <p:cond delay="indefinite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 nodeType="clickPar">
                      <p:stCondLst>
                        <p:cond delay="indefinite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 nodeType="clickPar">
                      <p:stCondLst>
                        <p:cond delay="indefinite"/>
                      </p:stCondLst>
                      <p:childTnLst>
                        <p:par>
                          <p:cTn id="1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9" presetID="16" presetClass="exit" presetSubtype="21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9"/>
                                    </p:cond>
                                  </p:endCondLst>
                                  <p:childTnLst>
                                    <p:animEffect transition="out" filter="barn(inVertical)">
                                      <p:cBhvr>
                                        <p:cTn id="1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4" grpId="0" animBg="1"/>
      <p:bldP spid="27" grpId="0" animBg="1"/>
      <p:bldP spid="28" grpId="0" animBg="1"/>
      <p:bldP spid="32" grpId="0" animBg="1"/>
      <p:bldP spid="33" grpId="0" animBg="1"/>
      <p:bldP spid="35" grpId="0" animBg="1"/>
      <p:bldP spid="36" grpId="0"/>
      <p:bldP spid="37" grpId="0" animBg="1"/>
      <p:bldP spid="38" grpId="0"/>
      <p:bldP spid="39" grpId="0" animBg="1"/>
      <p:bldP spid="40" grpId="0"/>
      <p:bldP spid="42" grpId="0" animBg="1"/>
      <p:bldP spid="43" grpId="0" animBg="1"/>
      <p:bldP spid="45" grpId="0" animBg="1"/>
      <p:bldP spid="47" grpId="0" animBg="1"/>
      <p:bldP spid="4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6628" name="slide6_shape9">
            <a:extLst>
              <a:ext uri="{FF2B5EF4-FFF2-40B4-BE49-F238E27FC236}">
                <a16:creationId xmlns:a16="http://schemas.microsoft.com/office/drawing/2014/main" id="{DDA0E909-CCE2-4001-A033-430F0B5C80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13" y="376238"/>
            <a:ext cx="4889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en-US" altLang="ko-KR" sz="2200" b="1">
                <a:solidFill>
                  <a:schemeClr val="tx2"/>
                </a:solidFill>
                <a:latin typeface="나눔고딕 ExtraBold"/>
                <a:ea typeface="나눔고딕 ExtraBold"/>
                <a:cs typeface="나눔고딕 ExtraBold"/>
              </a:rPr>
              <a:t>03</a:t>
            </a:r>
            <a:endParaRPr lang="ko-KR" altLang="ko-KR" sz="2200" b="1">
              <a:solidFill>
                <a:schemeClr val="tx2"/>
              </a:solidFill>
              <a:latin typeface="나눔고딕 ExtraBold"/>
              <a:ea typeface="나눔고딕 ExtraBold"/>
              <a:cs typeface="나눔고딕 ExtraBold"/>
            </a:endParaRPr>
          </a:p>
        </p:txBody>
      </p:sp>
      <p:cxnSp>
        <p:nvCxnSpPr>
          <p:cNvPr id="9" name="slide6_shape10">
            <a:extLst>
              <a:ext uri="{FF2B5EF4-FFF2-40B4-BE49-F238E27FC236}">
                <a16:creationId xmlns:a16="http://schemas.microsoft.com/office/drawing/2014/main" id="{76D90164-3CA9-4CF9-92DE-5E210292941F}"/>
              </a:ext>
            </a:extLst>
          </p:cNvPr>
          <p:cNvCxnSpPr/>
          <p:nvPr/>
        </p:nvCxnSpPr>
        <p:spPr>
          <a:xfrm rot="10800000">
            <a:off x="431800" y="330200"/>
            <a:ext cx="1357313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6_shape11">
            <a:extLst>
              <a:ext uri="{FF2B5EF4-FFF2-40B4-BE49-F238E27FC236}">
                <a16:creationId xmlns:a16="http://schemas.microsoft.com/office/drawing/2014/main" id="{0F9420EC-2061-402A-A6AD-BB3AA5D642EC}"/>
              </a:ext>
            </a:extLst>
          </p:cNvPr>
          <p:cNvCxnSpPr/>
          <p:nvPr/>
        </p:nvCxnSpPr>
        <p:spPr>
          <a:xfrm rot="10800000">
            <a:off x="431800" y="1416050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lide6_shape12">
            <a:extLst>
              <a:ext uri="{FF2B5EF4-FFF2-40B4-BE49-F238E27FC236}">
                <a16:creationId xmlns:a16="http://schemas.microsoft.com/office/drawing/2014/main" id="{482A4FE1-5B7E-4281-9454-0A801F5946D6}"/>
              </a:ext>
            </a:extLst>
          </p:cNvPr>
          <p:cNvSpPr/>
          <p:nvPr/>
        </p:nvSpPr>
        <p:spPr>
          <a:xfrm>
            <a:off x="2116138" y="804863"/>
            <a:ext cx="4892675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ko-KR" sz="2000" b="1" spc="-80" dirty="0">
                <a:solidFill>
                  <a:schemeClr val="tx2"/>
                </a:solidFill>
              </a:rPr>
              <a:t>5.  </a:t>
            </a:r>
            <a:r>
              <a:rPr lang="ko-KR" altLang="en-US" sz="2000" b="1" spc="-80" dirty="0">
                <a:solidFill>
                  <a:schemeClr val="tx2"/>
                </a:solidFill>
              </a:rPr>
              <a:t>산업재해 발생시 대처방법 및 진행과정</a:t>
            </a:r>
          </a:p>
        </p:txBody>
      </p:sp>
      <p:sp>
        <p:nvSpPr>
          <p:cNvPr id="12" name="slide6_shape13">
            <a:extLst>
              <a:ext uri="{FF2B5EF4-FFF2-40B4-BE49-F238E27FC236}">
                <a16:creationId xmlns:a16="http://schemas.microsoft.com/office/drawing/2014/main" id="{DD3BB883-0552-4630-890D-495AEA8483B3}"/>
              </a:ext>
            </a:extLst>
          </p:cNvPr>
          <p:cNvSpPr/>
          <p:nvPr/>
        </p:nvSpPr>
        <p:spPr>
          <a:xfrm>
            <a:off x="2116138" y="1200150"/>
            <a:ext cx="6186487" cy="2841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177800" indent="-177800" latinLnBrk="1">
              <a:lnSpc>
                <a:spcPct val="114000"/>
              </a:lnSpc>
              <a:defRPr/>
            </a:pPr>
            <a:r>
              <a:rPr lang="ko-KR" altLang="en-US" sz="1200" b="1" spc="-20" dirty="0">
                <a:solidFill>
                  <a:schemeClr val="tx2"/>
                </a:solidFill>
                <a:latin typeface="휴먼고딕" panose="02010504000101010101" pitchFamily="2" charset="-127"/>
                <a:ea typeface="휴먼고딕" panose="02010504000101010101" pitchFamily="2" charset="-127"/>
              </a:rPr>
              <a:t>산재처리절차 진행과정</a:t>
            </a:r>
            <a:endParaRPr lang="en-US" altLang="ko-KR" sz="1200" b="1" spc="-20" dirty="0">
              <a:solidFill>
                <a:schemeClr val="tx2"/>
              </a:solidFill>
              <a:latin typeface="휴먼고딕" panose="02010504000101010101" pitchFamily="2" charset="-127"/>
              <a:ea typeface="휴먼고딕" panose="02010504000101010101" pitchFamily="2" charset="-127"/>
            </a:endParaRPr>
          </a:p>
        </p:txBody>
      </p:sp>
      <p:sp>
        <p:nvSpPr>
          <p:cNvPr id="13" name="slide6_shape14">
            <a:extLst>
              <a:ext uri="{FF2B5EF4-FFF2-40B4-BE49-F238E27FC236}">
                <a16:creationId xmlns:a16="http://schemas.microsoft.com/office/drawing/2014/main" id="{9D99C720-AA56-4F7A-8FDA-E18B138AD34C}"/>
              </a:ext>
            </a:extLst>
          </p:cNvPr>
          <p:cNvSpPr/>
          <p:nvPr/>
        </p:nvSpPr>
        <p:spPr>
          <a:xfrm>
            <a:off x="2159000" y="225425"/>
            <a:ext cx="6599238" cy="790575"/>
          </a:xfrm>
          <a:prstGeom prst="rect">
            <a:avLst/>
          </a:prstGeom>
        </p:spPr>
        <p:txBody>
          <a:bodyPr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ko-KR" altLang="en-US" sz="2400" b="1" spc="-100" dirty="0">
                <a:solidFill>
                  <a:schemeClr val="tx2"/>
                </a:solidFill>
              </a:rPr>
              <a:t>산업재해 처리절차</a:t>
            </a:r>
          </a:p>
        </p:txBody>
      </p:sp>
      <p:sp>
        <p:nvSpPr>
          <p:cNvPr id="14" name="아래쪽 화살표 1">
            <a:extLst>
              <a:ext uri="{FF2B5EF4-FFF2-40B4-BE49-F238E27FC236}">
                <a16:creationId xmlns:a16="http://schemas.microsoft.com/office/drawing/2014/main" id="{7BC72DBC-14F5-4A37-B1CB-9F09D900CB5C}"/>
              </a:ext>
            </a:extLst>
          </p:cNvPr>
          <p:cNvSpPr/>
          <p:nvPr/>
        </p:nvSpPr>
        <p:spPr>
          <a:xfrm>
            <a:off x="4445000" y="2268538"/>
            <a:ext cx="485775" cy="266700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FF04315D-C5D9-40ED-944A-372CCDC48267}"/>
              </a:ext>
            </a:extLst>
          </p:cNvPr>
          <p:cNvGrpSpPr>
            <a:grpSpLocks/>
          </p:cNvGrpSpPr>
          <p:nvPr/>
        </p:nvGrpSpPr>
        <p:grpSpPr bwMode="auto">
          <a:xfrm>
            <a:off x="2339975" y="1557338"/>
            <a:ext cx="1311275" cy="504825"/>
            <a:chOff x="320902" y="286625"/>
            <a:chExt cx="1182729" cy="504665"/>
          </a:xfrm>
        </p:grpSpPr>
        <p:sp>
          <p:nvSpPr>
            <p:cNvPr id="16" name="모서리가 둥근 직사각형 28">
              <a:extLst>
                <a:ext uri="{FF2B5EF4-FFF2-40B4-BE49-F238E27FC236}">
                  <a16:creationId xmlns:a16="http://schemas.microsoft.com/office/drawing/2014/main" id="{13BBA7F2-1792-4CD0-8830-AB5E78CEBE6C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17" name="모서리가 둥근 직사각형 4">
              <a:extLst>
                <a:ext uri="{FF2B5EF4-FFF2-40B4-BE49-F238E27FC236}">
                  <a16:creationId xmlns:a16="http://schemas.microsoft.com/office/drawing/2014/main" id="{EBB72829-8FF6-4B6C-8872-6AF9034AAF59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 사고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:a16="http://schemas.microsoft.com/office/drawing/2014/main" id="{E7198F2E-6542-4302-8CE1-F165997E7D9C}"/>
              </a:ext>
            </a:extLst>
          </p:cNvPr>
          <p:cNvGrpSpPr>
            <a:grpSpLocks/>
          </p:cNvGrpSpPr>
          <p:nvPr/>
        </p:nvGrpSpPr>
        <p:grpSpPr bwMode="auto">
          <a:xfrm>
            <a:off x="3219450" y="2571750"/>
            <a:ext cx="2936875" cy="504825"/>
            <a:chOff x="1661995" y="1130454"/>
            <a:chExt cx="1089565" cy="504665"/>
          </a:xfrm>
        </p:grpSpPr>
        <p:sp>
          <p:nvSpPr>
            <p:cNvPr id="19" name="모서리가 둥근 직사각형 26">
              <a:extLst>
                <a:ext uri="{FF2B5EF4-FFF2-40B4-BE49-F238E27FC236}">
                  <a16:creationId xmlns:a16="http://schemas.microsoft.com/office/drawing/2014/main" id="{7549E6AF-6484-43FA-9EB1-88152D35FE37}"/>
                </a:ext>
              </a:extLst>
            </p:cNvPr>
            <p:cNvSpPr/>
            <p:nvPr/>
          </p:nvSpPr>
          <p:spPr>
            <a:xfrm>
              <a:off x="1661995" y="1130454"/>
              <a:ext cx="108956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0" name="모서리가 둥근 직사각형 6">
              <a:extLst>
                <a:ext uri="{FF2B5EF4-FFF2-40B4-BE49-F238E27FC236}">
                  <a16:creationId xmlns:a16="http://schemas.microsoft.com/office/drawing/2014/main" id="{B7AD42A9-318B-4B65-AD87-54DD54DEC304}"/>
                </a:ext>
              </a:extLst>
            </p:cNvPr>
            <p:cNvSpPr/>
            <p:nvPr/>
          </p:nvSpPr>
          <p:spPr>
            <a:xfrm>
              <a:off x="1686635" y="1155094"/>
              <a:ext cx="104028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45720" rIns="45720" spcCol="1270" anchor="ctr"/>
            <a:lstStyle/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근로복지공단에 산재신청</a:t>
              </a:r>
              <a:endParaRPr lang="en-US" altLang="ko-KR" sz="14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  <a:p>
              <a:pPr algn="ctr" defTabSz="533400" latinLnBrk="1">
                <a:lnSpc>
                  <a:spcPts val="1000"/>
                </a:lnSpc>
                <a:spcAft>
                  <a:spcPct val="35000"/>
                </a:spcAft>
                <a:defRPr/>
              </a:pP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최초요양서 </a:t>
              </a:r>
              <a:r>
                <a:rPr lang="en-US" altLang="ko-KR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/ </a:t>
              </a:r>
              <a:r>
                <a:rPr lang="ko-KR" altLang="en-US" sz="14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이유서 제출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B8F469A1-B609-440A-8A9B-82F7DF501273}"/>
              </a:ext>
            </a:extLst>
          </p:cNvPr>
          <p:cNvGrpSpPr>
            <a:grpSpLocks/>
          </p:cNvGrpSpPr>
          <p:nvPr/>
        </p:nvGrpSpPr>
        <p:grpSpPr bwMode="auto">
          <a:xfrm>
            <a:off x="5356225" y="5286375"/>
            <a:ext cx="1184275" cy="504825"/>
            <a:chOff x="3055211" y="2159968"/>
            <a:chExt cx="1169385" cy="504665"/>
          </a:xfrm>
        </p:grpSpPr>
        <p:sp>
          <p:nvSpPr>
            <p:cNvPr id="22" name="모서리가 둥근 직사각형 24">
              <a:extLst>
                <a:ext uri="{FF2B5EF4-FFF2-40B4-BE49-F238E27FC236}">
                  <a16:creationId xmlns:a16="http://schemas.microsoft.com/office/drawing/2014/main" id="{B30DB24C-7780-4EA0-B254-099187BA7C0C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3" name="모서리가 둥근 직사각형 8">
              <a:extLst>
                <a:ext uri="{FF2B5EF4-FFF2-40B4-BE49-F238E27FC236}">
                  <a16:creationId xmlns:a16="http://schemas.microsoft.com/office/drawing/2014/main" id="{1C0FF90D-975E-4D60-985C-AA246CBD5805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간병급여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:a16="http://schemas.microsoft.com/office/drawing/2014/main" id="{9C0081C4-5FFD-4504-A80F-0CDF11C830C8}"/>
              </a:ext>
            </a:extLst>
          </p:cNvPr>
          <p:cNvGrpSpPr>
            <a:grpSpLocks/>
          </p:cNvGrpSpPr>
          <p:nvPr/>
        </p:nvGrpSpPr>
        <p:grpSpPr bwMode="auto">
          <a:xfrm>
            <a:off x="4105275" y="5286375"/>
            <a:ext cx="1184275" cy="504825"/>
            <a:chOff x="3055211" y="2159968"/>
            <a:chExt cx="1169385" cy="504665"/>
          </a:xfrm>
        </p:grpSpPr>
        <p:sp>
          <p:nvSpPr>
            <p:cNvPr id="25" name="모서리가 둥근 직사각형 34">
              <a:extLst>
                <a:ext uri="{FF2B5EF4-FFF2-40B4-BE49-F238E27FC236}">
                  <a16:creationId xmlns:a16="http://schemas.microsoft.com/office/drawing/2014/main" id="{FD09E7A3-F01F-4A1E-80C0-8E888E15E6AB}"/>
                </a:ext>
              </a:extLst>
            </p:cNvPr>
            <p:cNvSpPr/>
            <p:nvPr/>
          </p:nvSpPr>
          <p:spPr>
            <a:xfrm>
              <a:off x="3055211" y="2159968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26" name="모서리가 둥근 직사각형 8">
              <a:extLst>
                <a:ext uri="{FF2B5EF4-FFF2-40B4-BE49-F238E27FC236}">
                  <a16:creationId xmlns:a16="http://schemas.microsoft.com/office/drawing/2014/main" id="{F9ECABB2-B904-4411-B71B-AEAF01615817}"/>
                </a:ext>
              </a:extLst>
            </p:cNvPr>
            <p:cNvSpPr/>
            <p:nvPr/>
          </p:nvSpPr>
          <p:spPr>
            <a:xfrm>
              <a:off x="3079851" y="2184608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휴업급여</a:t>
              </a:r>
            </a:p>
          </p:txBody>
        </p:sp>
      </p:grpSp>
      <p:sp>
        <p:nvSpPr>
          <p:cNvPr id="27" name="아래쪽 화살표 37">
            <a:extLst>
              <a:ext uri="{FF2B5EF4-FFF2-40B4-BE49-F238E27FC236}">
                <a16:creationId xmlns:a16="http://schemas.microsoft.com/office/drawing/2014/main" id="{0774EC87-CB6F-4AA8-88C7-38122E81CC96}"/>
              </a:ext>
            </a:extLst>
          </p:cNvPr>
          <p:cNvSpPr/>
          <p:nvPr/>
        </p:nvSpPr>
        <p:spPr>
          <a:xfrm>
            <a:off x="4445000" y="4175125"/>
            <a:ext cx="485775" cy="268288"/>
          </a:xfrm>
          <a:prstGeom prst="downArrow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28" name="그룹 27">
            <a:extLst>
              <a:ext uri="{FF2B5EF4-FFF2-40B4-BE49-F238E27FC236}">
                <a16:creationId xmlns:a16="http://schemas.microsoft.com/office/drawing/2014/main" id="{63168418-AA65-4C6C-9511-54F99826467E}"/>
              </a:ext>
            </a:extLst>
          </p:cNvPr>
          <p:cNvGrpSpPr>
            <a:grpSpLocks/>
          </p:cNvGrpSpPr>
          <p:nvPr/>
        </p:nvGrpSpPr>
        <p:grpSpPr bwMode="auto">
          <a:xfrm>
            <a:off x="2828925" y="5278438"/>
            <a:ext cx="1184275" cy="504825"/>
            <a:chOff x="3055211" y="2246647"/>
            <a:chExt cx="1169385" cy="504665"/>
          </a:xfrm>
        </p:grpSpPr>
        <p:sp>
          <p:nvSpPr>
            <p:cNvPr id="29" name="모서리가 둥근 직사각형 39">
              <a:extLst>
                <a:ext uri="{FF2B5EF4-FFF2-40B4-BE49-F238E27FC236}">
                  <a16:creationId xmlns:a16="http://schemas.microsoft.com/office/drawing/2014/main" id="{090A03F8-266E-4ED4-BABE-0C6D8D695EA8}"/>
                </a:ext>
              </a:extLst>
            </p:cNvPr>
            <p:cNvSpPr/>
            <p:nvPr/>
          </p:nvSpPr>
          <p:spPr>
            <a:xfrm>
              <a:off x="3055211" y="2246647"/>
              <a:ext cx="1169385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0" name="모서리가 둥근 직사각형 8">
              <a:extLst>
                <a:ext uri="{FF2B5EF4-FFF2-40B4-BE49-F238E27FC236}">
                  <a16:creationId xmlns:a16="http://schemas.microsoft.com/office/drawing/2014/main" id="{FDD59C59-3E62-4110-BB72-DBBFBE4AE9EA}"/>
                </a:ext>
              </a:extLst>
            </p:cNvPr>
            <p:cNvSpPr/>
            <p:nvPr/>
          </p:nvSpPr>
          <p:spPr>
            <a:xfrm>
              <a:off x="3079851" y="2280647"/>
              <a:ext cx="1120105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53340" tIns="53340" rIns="53340" bIns="53340" spcCol="1270" anchor="ctr"/>
            <a:lstStyle/>
            <a:p>
              <a:pPr algn="ctr" defTabSz="6223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5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요양급여</a:t>
              </a:r>
            </a:p>
          </p:txBody>
        </p:sp>
      </p:grpSp>
      <p:sp>
        <p:nvSpPr>
          <p:cNvPr id="31" name="오른쪽 화살표 59">
            <a:extLst>
              <a:ext uri="{FF2B5EF4-FFF2-40B4-BE49-F238E27FC236}">
                <a16:creationId xmlns:a16="http://schemas.microsoft.com/office/drawing/2014/main" id="{6C39A1A2-8A8B-4FD7-9AA7-6D83D49E0E2E}"/>
              </a:ext>
            </a:extLst>
          </p:cNvPr>
          <p:cNvSpPr/>
          <p:nvPr/>
        </p:nvSpPr>
        <p:spPr>
          <a:xfrm rot="9290782">
            <a:off x="3484563" y="509428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32" name="그룹 31">
            <a:extLst>
              <a:ext uri="{FF2B5EF4-FFF2-40B4-BE49-F238E27FC236}">
                <a16:creationId xmlns:a16="http://schemas.microsoft.com/office/drawing/2014/main" id="{70F9E9F3-B980-4057-8327-E7AF42A5625A}"/>
              </a:ext>
            </a:extLst>
          </p:cNvPr>
          <p:cNvGrpSpPr>
            <a:grpSpLocks/>
          </p:cNvGrpSpPr>
          <p:nvPr/>
        </p:nvGrpSpPr>
        <p:grpSpPr bwMode="auto">
          <a:xfrm>
            <a:off x="5724525" y="1557338"/>
            <a:ext cx="1311275" cy="504825"/>
            <a:chOff x="320902" y="286625"/>
            <a:chExt cx="1182729" cy="504665"/>
          </a:xfrm>
        </p:grpSpPr>
        <p:sp>
          <p:nvSpPr>
            <p:cNvPr id="33" name="모서리가 둥근 직사각형 50">
              <a:extLst>
                <a:ext uri="{FF2B5EF4-FFF2-40B4-BE49-F238E27FC236}">
                  <a16:creationId xmlns:a16="http://schemas.microsoft.com/office/drawing/2014/main" id="{7CA425A6-11B5-44FD-ACB9-60808CC5E046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34" name="모서리가 둥근 직사각형 4">
              <a:extLst>
                <a:ext uri="{FF2B5EF4-FFF2-40B4-BE49-F238E27FC236}">
                  <a16:creationId xmlns:a16="http://schemas.microsoft.com/office/drawing/2014/main" id="{343D1B69-D30D-472D-A6BD-18C7FB80C8A7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 질병</a:t>
              </a:r>
            </a:p>
          </p:txBody>
        </p:sp>
      </p:grpSp>
      <p:cxnSp>
        <p:nvCxnSpPr>
          <p:cNvPr id="35" name="직선 연결선 34">
            <a:extLst>
              <a:ext uri="{FF2B5EF4-FFF2-40B4-BE49-F238E27FC236}">
                <a16:creationId xmlns:a16="http://schemas.microsoft.com/office/drawing/2014/main" id="{9ABC7E34-3B7B-4FE7-84F8-275C17512675}"/>
              </a:ext>
            </a:extLst>
          </p:cNvPr>
          <p:cNvCxnSpPr/>
          <p:nvPr/>
        </p:nvCxnSpPr>
        <p:spPr>
          <a:xfrm>
            <a:off x="3014663" y="2078038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6" name="직선 연결선 35">
            <a:extLst>
              <a:ext uri="{FF2B5EF4-FFF2-40B4-BE49-F238E27FC236}">
                <a16:creationId xmlns:a16="http://schemas.microsoft.com/office/drawing/2014/main" id="{CEC44818-7F68-48B0-85FA-BF8E3E9F2D82}"/>
              </a:ext>
            </a:extLst>
          </p:cNvPr>
          <p:cNvCxnSpPr/>
          <p:nvPr/>
        </p:nvCxnSpPr>
        <p:spPr>
          <a:xfrm>
            <a:off x="2995613" y="2265363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7" name="직선 연결선 36">
            <a:extLst>
              <a:ext uri="{FF2B5EF4-FFF2-40B4-BE49-F238E27FC236}">
                <a16:creationId xmlns:a16="http://schemas.microsoft.com/office/drawing/2014/main" id="{644A87CF-69DC-4359-A58D-4C4D2CE50E87}"/>
              </a:ext>
            </a:extLst>
          </p:cNvPr>
          <p:cNvCxnSpPr/>
          <p:nvPr/>
        </p:nvCxnSpPr>
        <p:spPr>
          <a:xfrm>
            <a:off x="6375400" y="2078038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8" name="직선 연결선 37">
            <a:extLst>
              <a:ext uri="{FF2B5EF4-FFF2-40B4-BE49-F238E27FC236}">
                <a16:creationId xmlns:a16="http://schemas.microsoft.com/office/drawing/2014/main" id="{6F84DD52-5432-4D52-B1DD-20723B959411}"/>
              </a:ext>
            </a:extLst>
          </p:cNvPr>
          <p:cNvCxnSpPr/>
          <p:nvPr/>
        </p:nvCxnSpPr>
        <p:spPr>
          <a:xfrm>
            <a:off x="3005138" y="3275013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39" name="직선 연결선 38">
            <a:extLst>
              <a:ext uri="{FF2B5EF4-FFF2-40B4-BE49-F238E27FC236}">
                <a16:creationId xmlns:a16="http://schemas.microsoft.com/office/drawing/2014/main" id="{FACA770D-7823-4325-9424-280B26B9944F}"/>
              </a:ext>
            </a:extLst>
          </p:cNvPr>
          <p:cNvCxnSpPr/>
          <p:nvPr/>
        </p:nvCxnSpPr>
        <p:spPr>
          <a:xfrm>
            <a:off x="2995613" y="3284538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0" name="직선 연결선 39">
            <a:extLst>
              <a:ext uri="{FF2B5EF4-FFF2-40B4-BE49-F238E27FC236}">
                <a16:creationId xmlns:a16="http://schemas.microsoft.com/office/drawing/2014/main" id="{04EE76B7-7B09-425F-AB6F-5FC094313A6B}"/>
              </a:ext>
            </a:extLst>
          </p:cNvPr>
          <p:cNvCxnSpPr/>
          <p:nvPr/>
        </p:nvCxnSpPr>
        <p:spPr>
          <a:xfrm>
            <a:off x="6378575" y="3276600"/>
            <a:ext cx="0" cy="19685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1" name="직선 연결선 40">
            <a:extLst>
              <a:ext uri="{FF2B5EF4-FFF2-40B4-BE49-F238E27FC236}">
                <a16:creationId xmlns:a16="http://schemas.microsoft.com/office/drawing/2014/main" id="{11584E4D-5AE2-4673-BDCC-3FC7C63B9B8F}"/>
              </a:ext>
            </a:extLst>
          </p:cNvPr>
          <p:cNvCxnSpPr/>
          <p:nvPr/>
        </p:nvCxnSpPr>
        <p:spPr>
          <a:xfrm>
            <a:off x="4699000" y="3101975"/>
            <a:ext cx="0" cy="182563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grpSp>
        <p:nvGrpSpPr>
          <p:cNvPr id="42" name="그룹 41">
            <a:extLst>
              <a:ext uri="{FF2B5EF4-FFF2-40B4-BE49-F238E27FC236}">
                <a16:creationId xmlns:a16="http://schemas.microsoft.com/office/drawing/2014/main" id="{74AE44E9-6AEA-4B39-9D1D-A4BDF8134006}"/>
              </a:ext>
            </a:extLst>
          </p:cNvPr>
          <p:cNvGrpSpPr>
            <a:grpSpLocks/>
          </p:cNvGrpSpPr>
          <p:nvPr/>
        </p:nvGrpSpPr>
        <p:grpSpPr bwMode="auto">
          <a:xfrm>
            <a:off x="1825625" y="3478213"/>
            <a:ext cx="2339975" cy="504825"/>
            <a:chOff x="320902" y="286625"/>
            <a:chExt cx="1182729" cy="504665"/>
          </a:xfrm>
        </p:grpSpPr>
        <p:sp>
          <p:nvSpPr>
            <p:cNvPr id="43" name="모서리가 둥근 직사각형 68">
              <a:extLst>
                <a:ext uri="{FF2B5EF4-FFF2-40B4-BE49-F238E27FC236}">
                  <a16:creationId xmlns:a16="http://schemas.microsoft.com/office/drawing/2014/main" id="{A7870195-30C0-4F62-B8B7-48E82935B892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44" name="모서리가 둥근 직사각형 4">
              <a:extLst>
                <a:ext uri="{FF2B5EF4-FFF2-40B4-BE49-F238E27FC236}">
                  <a16:creationId xmlns:a16="http://schemas.microsoft.com/office/drawing/2014/main" id="{0079BCA5-1705-4097-AEAB-DD8655B7F0BC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공단 </a:t>
              </a:r>
              <a:r>
                <a:rPr lang="ko-KR" altLang="en-US" sz="1600" b="1" dirty="0" err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재활보상부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224565EE-204D-443C-8409-2A1F7C7D69E7}"/>
              </a:ext>
            </a:extLst>
          </p:cNvPr>
          <p:cNvGrpSpPr>
            <a:grpSpLocks/>
          </p:cNvGrpSpPr>
          <p:nvPr/>
        </p:nvGrpSpPr>
        <p:grpSpPr bwMode="auto">
          <a:xfrm>
            <a:off x="5210175" y="3478213"/>
            <a:ext cx="2339975" cy="504825"/>
            <a:chOff x="320902" y="286625"/>
            <a:chExt cx="1182729" cy="504665"/>
          </a:xfrm>
        </p:grpSpPr>
        <p:sp>
          <p:nvSpPr>
            <p:cNvPr id="46" name="모서리가 둥근 직사각형 71">
              <a:extLst>
                <a:ext uri="{FF2B5EF4-FFF2-40B4-BE49-F238E27FC236}">
                  <a16:creationId xmlns:a16="http://schemas.microsoft.com/office/drawing/2014/main" id="{2F46C5A7-8B7F-4290-A962-B4C4A2E7C637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47" name="모서리가 둥근 직사각형 4">
              <a:extLst>
                <a:ext uri="{FF2B5EF4-FFF2-40B4-BE49-F238E27FC236}">
                  <a16:creationId xmlns:a16="http://schemas.microsoft.com/office/drawing/2014/main" id="{EB6339C9-C30C-4324-8E95-A79998051B60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 err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업무상질병판정위원회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id="{BD08E4E8-DC0D-4A5A-9E62-F2F3E4B0F9F8}"/>
              </a:ext>
            </a:extLst>
          </p:cNvPr>
          <p:cNvCxnSpPr/>
          <p:nvPr/>
        </p:nvCxnSpPr>
        <p:spPr>
          <a:xfrm>
            <a:off x="3014663" y="3989388"/>
            <a:ext cx="0" cy="1952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id="{10B7D4F8-A570-4D2B-B66E-DEBF57533915}"/>
              </a:ext>
            </a:extLst>
          </p:cNvPr>
          <p:cNvCxnSpPr/>
          <p:nvPr/>
        </p:nvCxnSpPr>
        <p:spPr>
          <a:xfrm>
            <a:off x="2995613" y="4184650"/>
            <a:ext cx="3384550" cy="0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50" name="직선 연결선 49">
            <a:extLst>
              <a:ext uri="{FF2B5EF4-FFF2-40B4-BE49-F238E27FC236}">
                <a16:creationId xmlns:a16="http://schemas.microsoft.com/office/drawing/2014/main" id="{C4462ABD-1309-4674-ADC2-E1D4A50A7AE8}"/>
              </a:ext>
            </a:extLst>
          </p:cNvPr>
          <p:cNvCxnSpPr/>
          <p:nvPr/>
        </p:nvCxnSpPr>
        <p:spPr>
          <a:xfrm>
            <a:off x="6375400" y="3989388"/>
            <a:ext cx="0" cy="195262"/>
          </a:xfrm>
          <a:prstGeom prst="line">
            <a:avLst/>
          </a:prstGeom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1" name="오른쪽 화살표 81">
            <a:extLst>
              <a:ext uri="{FF2B5EF4-FFF2-40B4-BE49-F238E27FC236}">
                <a16:creationId xmlns:a16="http://schemas.microsoft.com/office/drawing/2014/main" id="{AD50DC95-CD63-4A8B-B0CE-DAE88E6B0067}"/>
              </a:ext>
            </a:extLst>
          </p:cNvPr>
          <p:cNvSpPr/>
          <p:nvPr/>
        </p:nvSpPr>
        <p:spPr>
          <a:xfrm rot="1582866">
            <a:off x="5229225" y="5100638"/>
            <a:ext cx="647700" cy="46037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2" name="아래쪽 화살표 79">
            <a:extLst>
              <a:ext uri="{FF2B5EF4-FFF2-40B4-BE49-F238E27FC236}">
                <a16:creationId xmlns:a16="http://schemas.microsoft.com/office/drawing/2014/main" id="{9AB408C2-8106-44D3-8072-83F3B089CC0C}"/>
              </a:ext>
            </a:extLst>
          </p:cNvPr>
          <p:cNvSpPr/>
          <p:nvPr/>
        </p:nvSpPr>
        <p:spPr>
          <a:xfrm>
            <a:off x="3484563" y="5888038"/>
            <a:ext cx="2406650" cy="466725"/>
          </a:xfrm>
          <a:prstGeom prst="downArrow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grpSp>
        <p:nvGrpSpPr>
          <p:cNvPr id="53" name="그룹 52">
            <a:extLst>
              <a:ext uri="{FF2B5EF4-FFF2-40B4-BE49-F238E27FC236}">
                <a16:creationId xmlns:a16="http://schemas.microsoft.com/office/drawing/2014/main" id="{7DAEB51C-C92F-4FD6-A554-2C842C96D2BD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4476750"/>
            <a:ext cx="1671638" cy="504825"/>
            <a:chOff x="320902" y="286625"/>
            <a:chExt cx="1182729" cy="504665"/>
          </a:xfrm>
        </p:grpSpPr>
        <p:sp>
          <p:nvSpPr>
            <p:cNvPr id="54" name="모서리가 둥근 직사각형 77">
              <a:extLst>
                <a:ext uri="{FF2B5EF4-FFF2-40B4-BE49-F238E27FC236}">
                  <a16:creationId xmlns:a16="http://schemas.microsoft.com/office/drawing/2014/main" id="{B6009373-E59A-492E-90F3-EE91974751F2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55" name="모서리가 둥근 직사각형 4">
              <a:extLst>
                <a:ext uri="{FF2B5EF4-FFF2-40B4-BE49-F238E27FC236}">
                  <a16:creationId xmlns:a16="http://schemas.microsoft.com/office/drawing/2014/main" id="{E3B596DB-6964-4328-AEA8-A2834F73FE4F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산재 승인 결정</a:t>
              </a:r>
              <a:endParaRPr lang="ko-KR" altLang="en-US" sz="1600" b="1" dirty="0">
                <a:ln w="1905"/>
                <a:solidFill>
                  <a:schemeClr val="tx2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</p:grpSp>
      <p:sp>
        <p:nvSpPr>
          <p:cNvPr id="56" name="오른쪽 화살표 82">
            <a:extLst>
              <a:ext uri="{FF2B5EF4-FFF2-40B4-BE49-F238E27FC236}">
                <a16:creationId xmlns:a16="http://schemas.microsoft.com/office/drawing/2014/main" id="{051059C5-CA00-4022-B713-78CB2BC8BE86}"/>
              </a:ext>
            </a:extLst>
          </p:cNvPr>
          <p:cNvSpPr/>
          <p:nvPr/>
        </p:nvSpPr>
        <p:spPr>
          <a:xfrm rot="5400000">
            <a:off x="4557713" y="5089525"/>
            <a:ext cx="328612" cy="46038"/>
          </a:xfrm>
          <a:prstGeom prst="rightArrow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2"/>
              </a:solidFill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6A8593FE-585B-48FB-9E88-F46419308066}"/>
              </a:ext>
            </a:extLst>
          </p:cNvPr>
          <p:cNvSpPr txBox="1"/>
          <p:nvPr/>
        </p:nvSpPr>
        <p:spPr>
          <a:xfrm>
            <a:off x="4105566" y="5897696"/>
            <a:ext cx="1330530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ko-KR" altLang="en-US" sz="2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tx2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산재종결</a:t>
            </a:r>
          </a:p>
        </p:txBody>
      </p:sp>
      <p:grpSp>
        <p:nvGrpSpPr>
          <p:cNvPr id="58" name="그룹 57">
            <a:extLst>
              <a:ext uri="{FF2B5EF4-FFF2-40B4-BE49-F238E27FC236}">
                <a16:creationId xmlns:a16="http://schemas.microsoft.com/office/drawing/2014/main" id="{1ADB59BA-4B87-4CDA-963C-41E9CE3C3E5F}"/>
              </a:ext>
            </a:extLst>
          </p:cNvPr>
          <p:cNvGrpSpPr>
            <a:grpSpLocks/>
          </p:cNvGrpSpPr>
          <p:nvPr/>
        </p:nvGrpSpPr>
        <p:grpSpPr bwMode="auto">
          <a:xfrm>
            <a:off x="3851275" y="6354763"/>
            <a:ext cx="1671638" cy="504825"/>
            <a:chOff x="320902" y="286625"/>
            <a:chExt cx="1182729" cy="504665"/>
          </a:xfrm>
        </p:grpSpPr>
        <p:sp>
          <p:nvSpPr>
            <p:cNvPr id="59" name="모서리가 둥근 직사각형 84">
              <a:extLst>
                <a:ext uri="{FF2B5EF4-FFF2-40B4-BE49-F238E27FC236}">
                  <a16:creationId xmlns:a16="http://schemas.microsoft.com/office/drawing/2014/main" id="{73CFBF7F-3363-40CF-AAF9-425ADF7BA52B}"/>
                </a:ext>
              </a:extLst>
            </p:cNvPr>
            <p:cNvSpPr/>
            <p:nvPr/>
          </p:nvSpPr>
          <p:spPr>
            <a:xfrm>
              <a:off x="320902" y="286625"/>
              <a:ext cx="1182729" cy="504665"/>
            </a:xfrm>
            <a:prstGeom prst="roundRect">
              <a:avLst>
                <a:gd name="adj" fmla="val 16670"/>
              </a:avLst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</p:sp>
        <p:sp>
          <p:nvSpPr>
            <p:cNvPr id="60" name="모서리가 둥근 직사각형 4">
              <a:extLst>
                <a:ext uri="{FF2B5EF4-FFF2-40B4-BE49-F238E27FC236}">
                  <a16:creationId xmlns:a16="http://schemas.microsoft.com/office/drawing/2014/main" id="{270CEFC6-28EE-47D4-B248-E45002B3FA79}"/>
                </a:ext>
              </a:extLst>
            </p:cNvPr>
            <p:cNvSpPr/>
            <p:nvPr/>
          </p:nvSpPr>
          <p:spPr>
            <a:xfrm>
              <a:off x="345542" y="311265"/>
              <a:ext cx="1133449" cy="4553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lIns="60960" tIns="60960" rIns="60960" bIns="60960" spcCol="1270" anchor="ctr"/>
            <a:lstStyle/>
            <a:p>
              <a:pPr algn="ctr" defTabSz="711200" latinLnBrk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ko-KR" altLang="en-US" sz="1600" b="1" dirty="0">
                  <a:ln w="1905"/>
                  <a:solidFill>
                    <a:schemeClr val="tx2"/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장해급여 지급</a:t>
              </a:r>
            </a:p>
          </p:txBody>
        </p:sp>
      </p:grpSp>
      <p:sp>
        <p:nvSpPr>
          <p:cNvPr id="61" name="직사각형 60">
            <a:extLst>
              <a:ext uri="{FF2B5EF4-FFF2-40B4-BE49-F238E27FC236}">
                <a16:creationId xmlns:a16="http://schemas.microsoft.com/office/drawing/2014/main" id="{096E676B-99F2-4F87-A867-C2C64330CA77}"/>
              </a:ext>
            </a:extLst>
          </p:cNvPr>
          <p:cNvSpPr/>
          <p:nvPr/>
        </p:nvSpPr>
        <p:spPr>
          <a:xfrm flipV="1">
            <a:off x="184150" y="711200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163A48AB-A49F-4885-9BE5-2B94193EA71A}"/>
              </a:ext>
            </a:extLst>
          </p:cNvPr>
          <p:cNvSpPr/>
          <p:nvPr/>
        </p:nvSpPr>
        <p:spPr>
          <a:xfrm flipV="1">
            <a:off x="184150" y="779463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 nodeType="clickPar">
                      <p:stCondLst>
                        <p:cond delay="indefinite"/>
                      </p:stCondLst>
                      <p:childTnLst>
                        <p:par>
                          <p:cTn id="1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 nodeType="clickPar">
                      <p:stCondLst>
                        <p:cond delay="indefinite"/>
                      </p:stCondLst>
                      <p:childTnLst>
                        <p:par>
                          <p:cTn id="1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 nodeType="clickPar">
                      <p:stCondLst>
                        <p:cond delay="indefinite"/>
                      </p:stCondLst>
                      <p:childTnLst>
                        <p:par>
                          <p:cTn id="1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2" dur="2000" fill="hold"/>
                                        <p:tgtEl>
                                          <p:spTgt spid="5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7" grpId="0" animBg="1"/>
      <p:bldP spid="31" grpId="0" animBg="1"/>
      <p:bldP spid="51" grpId="0" animBg="1"/>
      <p:bldP spid="52" grpId="0" animBg="1"/>
      <p:bldP spid="5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3_shape3">
            <a:extLst>
              <a:ext uri="{FF2B5EF4-FFF2-40B4-BE49-F238E27FC236}">
                <a16:creationId xmlns:a16="http://schemas.microsoft.com/office/drawing/2014/main" id="{E63F3E68-5206-4EA7-98C4-41CC869C3D08}"/>
              </a:ext>
            </a:extLst>
          </p:cNvPr>
          <p:cNvSpPr/>
          <p:nvPr/>
        </p:nvSpPr>
        <p:spPr>
          <a:xfrm>
            <a:off x="2239963" y="10604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r>
              <a:rPr lang="en-US" altLang="ko-KR" sz="5400" b="1" spc="-80" dirty="0">
                <a:solidFill>
                  <a:schemeClr val="tx2"/>
                </a:solidFill>
              </a:rPr>
              <a:t>5</a:t>
            </a:r>
            <a:r>
              <a:rPr lang="en-US" altLang="ko-KR" sz="4800" b="1" spc="-80" dirty="0">
                <a:solidFill>
                  <a:schemeClr val="tx2"/>
                </a:solidFill>
              </a:rPr>
              <a:t> Q &amp; A</a:t>
            </a:r>
          </a:p>
          <a:p>
            <a:pPr algn="l">
              <a:defRPr/>
            </a:pPr>
            <a:r>
              <a:rPr lang="en-US" altLang="ko-KR" sz="4800" b="1" spc="-80" dirty="0">
                <a:solidFill>
                  <a:schemeClr val="tx2"/>
                </a:solidFill>
              </a:rPr>
              <a:t> </a:t>
            </a:r>
            <a:r>
              <a:rPr lang="en-US" altLang="ko-KR" sz="2000" b="1" spc="-80" dirty="0">
                <a:solidFill>
                  <a:schemeClr val="tx2"/>
                </a:solidFill>
              </a:rPr>
              <a:t>(</a:t>
            </a:r>
            <a:r>
              <a:rPr lang="ko-KR" altLang="en-US" sz="2000" b="1" spc="-80" dirty="0">
                <a:solidFill>
                  <a:schemeClr val="tx2"/>
                </a:solidFill>
              </a:rPr>
              <a:t>잘못 알고 있는 산재보험 오해</a:t>
            </a:r>
            <a:r>
              <a:rPr lang="en-US" altLang="ko-KR" sz="2000" b="1" spc="-80" dirty="0">
                <a:solidFill>
                  <a:schemeClr val="tx2"/>
                </a:solidFill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4_shape1">
            <a:extLst>
              <a:ext uri="{FF2B5EF4-FFF2-40B4-BE49-F238E27FC236}">
                <a16:creationId xmlns:a16="http://schemas.microsoft.com/office/drawing/2014/main" id="{31A0B5E4-B95B-4364-8344-D5796205DDD4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1" name="slide4_shape2">
            <a:extLst>
              <a:ext uri="{FF2B5EF4-FFF2-40B4-BE49-F238E27FC236}">
                <a16:creationId xmlns:a16="http://schemas.microsoft.com/office/drawing/2014/main" id="{2E2B247C-E9F9-41C5-B750-1E7BF7351C64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lide4_shape3">
            <a:extLst>
              <a:ext uri="{FF2B5EF4-FFF2-40B4-BE49-F238E27FC236}">
                <a16:creationId xmlns:a16="http://schemas.microsoft.com/office/drawing/2014/main" id="{0EEFB0D3-4CB4-479E-AB79-FD9C8027A461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slide4_shape4">
            <a:extLst>
              <a:ext uri="{FF2B5EF4-FFF2-40B4-BE49-F238E27FC236}">
                <a16:creationId xmlns:a16="http://schemas.microsoft.com/office/drawing/2014/main" id="{C721638F-EBFD-49FB-AAAA-AF3EFEB66C0B}"/>
              </a:ext>
            </a:extLst>
          </p:cNvPr>
          <p:cNvSpPr/>
          <p:nvPr/>
        </p:nvSpPr>
        <p:spPr>
          <a:xfrm>
            <a:off x="2124372" y="1340768"/>
            <a:ext cx="5543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 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사업장이 산재보험에 가입되어 있지 않으면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산재처리 불가능 한가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?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 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4" name="slide4_shape7">
            <a:extLst>
              <a:ext uri="{FF2B5EF4-FFF2-40B4-BE49-F238E27FC236}">
                <a16:creationId xmlns:a16="http://schemas.microsoft.com/office/drawing/2014/main" id="{86538351-6857-4EDE-A1E7-9CC4CAF34F77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" name="slide4_shape5">
            <a:extLst>
              <a:ext uri="{FF2B5EF4-FFF2-40B4-BE49-F238E27FC236}">
                <a16:creationId xmlns:a16="http://schemas.microsoft.com/office/drawing/2014/main" id="{AA625093-FCFD-4652-818B-9892B5B5470F}"/>
              </a:ext>
            </a:extLst>
          </p:cNvPr>
          <p:cNvSpPr/>
          <p:nvPr/>
        </p:nvSpPr>
        <p:spPr>
          <a:xfrm>
            <a:off x="2124372" y="2050352"/>
            <a:ext cx="5543972" cy="13066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4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산재처리 가능합니다</a:t>
            </a:r>
            <a:r>
              <a:rPr lang="en-US" altLang="ko-KR" sz="1600" b="1" spc="-20" dirty="0">
                <a:solidFill>
                  <a:srgbClr val="FF0000"/>
                </a:solidFill>
                <a:latin typeface="나눔고딕"/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latin typeface="나눔고딕"/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사고 당시 사업주가 산재보험에 가입하지 않았다 하더라도 의무가입대상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당연적용대상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이기만 하면 산재처리를 할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lang="en-US" sz="14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400" kern="1200" spc="-2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slide4_shape4">
            <a:extLst>
              <a:ext uri="{FF2B5EF4-FFF2-40B4-BE49-F238E27FC236}">
                <a16:creationId xmlns:a16="http://schemas.microsoft.com/office/drawing/2014/main" id="{F6973164-538D-42F5-B94A-4C126892B037}"/>
              </a:ext>
            </a:extLst>
          </p:cNvPr>
          <p:cNvSpPr/>
          <p:nvPr/>
        </p:nvSpPr>
        <p:spPr>
          <a:xfrm>
            <a:off x="2124372" y="3212976"/>
            <a:ext cx="55439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나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.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산재는 회사가 인정해야 되고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,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신청도  회사가 하는 것인가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/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/>
              <a:ea typeface="나눔고딕"/>
            </a:endParaRPr>
          </a:p>
        </p:txBody>
      </p:sp>
      <p:sp>
        <p:nvSpPr>
          <p:cNvPr id="17" name="slide4_shape5">
            <a:extLst>
              <a:ext uri="{FF2B5EF4-FFF2-40B4-BE49-F238E27FC236}">
                <a16:creationId xmlns:a16="http://schemas.microsoft.com/office/drawing/2014/main" id="{556A144A-DB71-4D6F-A31A-29A55887ED07}"/>
              </a:ext>
            </a:extLst>
          </p:cNvPr>
          <p:cNvSpPr/>
          <p:nvPr/>
        </p:nvSpPr>
        <p:spPr>
          <a:xfrm>
            <a:off x="2161181" y="3859307"/>
            <a:ext cx="5543972" cy="27205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chemeClr val="tx2"/>
                </a:solidFill>
                <a:latin typeface="나눔고딕"/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산재여부는 법에 따라 근로복지공단에서 판단하는 것입니다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 산재 신청은 재해자나 유족이 직접 할 수 있습니다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그리고 신청서에 사업주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사장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,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회사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의 확인도장을 받아야 하지만 사업주가 날인을 거부하는 경우에는 그 사유를 별도로 적어서 제출하면 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위 과정들이 다소 어렵고 불편하기에 재해근로자들이 수술 이나 치료 중에 신청하기가 힘든 경우가 부지기수 입니다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그렇기에 저희 전문 가를 통하면 보다 쉽고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안전하게 마지막 시점까지 진행 하실 수 있습니다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58928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  <p:bldP spid="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D4C389DB-2D93-490D-B68A-31C3DE4067C0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61BD5E10-3D21-447F-960E-DDDF79338C7A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58536C03-FCCC-4C1F-A584-981E3BE58BE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4BE86177-96FD-4BB4-94E8-3726C3569679}"/>
              </a:ext>
            </a:extLst>
          </p:cNvPr>
          <p:cNvSpPr/>
          <p:nvPr/>
        </p:nvSpPr>
        <p:spPr>
          <a:xfrm>
            <a:off x="2124372" y="1340768"/>
            <a:ext cx="53999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회사를 퇴직하거나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,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회사가 없어지면 산재보상을 </a:t>
            </a:r>
            <a:r>
              <a:rPr lang="ko-KR" altLang="en-US" b="1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받을수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없는가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63827C0C-5AC6-4D35-A328-F3E1E70A66E5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알고 있는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29750DBE-B4FF-47B8-9371-7D7F4F81ECD7}"/>
              </a:ext>
            </a:extLst>
          </p:cNvPr>
          <p:cNvSpPr/>
          <p:nvPr/>
        </p:nvSpPr>
        <p:spPr>
          <a:xfrm>
            <a:off x="2124372" y="2038496"/>
            <a:ext cx="5179740" cy="16785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보상받을 수 있습니다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치료 중에 퇴직처리가 되거나 회사가 폐업이 되더라도 보상을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 산재 치료 중 및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종결 후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1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개월 이내에는 회사에서 해고시킬 수 없습니다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lang="en-US" sz="1400" kern="12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buFont typeface="Arial" pitchFamily="2" charset="2"/>
              <a:buChar char="•"/>
            </a:pP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4095E2E9-A174-40AD-96C0-989143D9EC5F}"/>
              </a:ext>
            </a:extLst>
          </p:cNvPr>
          <p:cNvSpPr/>
          <p:nvPr/>
        </p:nvSpPr>
        <p:spPr>
          <a:xfrm>
            <a:off x="2087562" y="3632763"/>
            <a:ext cx="565278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라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산재가 발생하면 회사에서 다 알아서 처리해준다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!?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CA3AA342-CB5A-4525-BD64-444491C40C35}"/>
              </a:ext>
            </a:extLst>
          </p:cNvPr>
          <p:cNvSpPr/>
          <p:nvPr/>
        </p:nvSpPr>
        <p:spPr>
          <a:xfrm>
            <a:off x="2124372" y="4290295"/>
            <a:ext cx="5179740" cy="17298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절대 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회사는 산재신청과정에서 도움을 줄 뿐이며 산재보험법상 보험급여 신청 및 </a:t>
            </a:r>
            <a:r>
              <a:rPr lang="ko-KR" altLang="en-US" sz="1400" kern="1200" spc="-20" dirty="0" err="1">
                <a:solidFill>
                  <a:schemeClr val="tx2"/>
                </a:solidFill>
                <a:ea typeface="맑은 고딕" pitchFamily="50" charset="-127"/>
              </a:rPr>
              <a:t>청구권자는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 재해자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입니다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따라서 재해자가 직접 신청하거나 청구를 해야 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가급적이면 행정절차의 어려움으로 인해 노무법인을 이용하시는 것이 편합니다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740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53C8645C-E76E-4558-951E-2919BD82C959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4EB7DB56-9A81-4E96-B5DB-85155A214D3B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4CFA4E12-BDF5-42F5-985A-3E05D76D34A9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6A4F16B7-3DCE-43AB-BEF0-54D9E9E8C735}"/>
              </a:ext>
            </a:extLst>
          </p:cNvPr>
          <p:cNvSpPr/>
          <p:nvPr/>
        </p:nvSpPr>
        <p:spPr>
          <a:xfrm>
            <a:off x="2124371" y="1412776"/>
            <a:ext cx="49320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마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회사와 합의하면 산재를 신청할 수 없다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743E5928-6982-4C4E-9CE9-80F73B363EAA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DBE0F31B-B122-4E02-8190-9E2618F46725}"/>
              </a:ext>
            </a:extLst>
          </p:cNvPr>
          <p:cNvSpPr/>
          <p:nvPr/>
        </p:nvSpPr>
        <p:spPr>
          <a:xfrm>
            <a:off x="2124372" y="1902804"/>
            <a:ext cx="5179740" cy="11816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그래도 신청할 수 있습니다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rgbClr val="FF0000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사업주와 합의하여 금품을 받은 경우는 합의한 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범위만큼에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대하여 산재보험급여를 뺀 나머지를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A3BB5F19-2CB9-4823-B657-A422B87CA754}"/>
              </a:ext>
            </a:extLst>
          </p:cNvPr>
          <p:cNvSpPr/>
          <p:nvPr/>
        </p:nvSpPr>
        <p:spPr>
          <a:xfrm>
            <a:off x="2124372" y="3403496"/>
            <a:ext cx="44638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일하다 다치면 모두 산재가 된다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F8121E07-E8DA-4F6C-BA6D-2E665680E317}"/>
              </a:ext>
            </a:extLst>
          </p:cNvPr>
          <p:cNvSpPr/>
          <p:nvPr/>
        </p:nvSpPr>
        <p:spPr>
          <a:xfrm>
            <a:off x="2124372" y="3859407"/>
            <a:ext cx="5179740" cy="20113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 옳기도 하고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,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틀리기도 합니다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산재보험에 가입되어있는 사업장 이거나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의무가입대상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당연적용대상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이 되는 사업장에서 다치는 경우에 해당됩니다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ct val="150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질병 같은 경우는 업무에 기인하여 인과관계가 명확한 경우에 산재가 인정됨을 꼭 기억 </a:t>
            </a:r>
            <a:r>
              <a:rPr lang="ko-KR" altLang="en-US" sz="1400" spc="-20" dirty="0" err="1">
                <a:solidFill>
                  <a:schemeClr val="tx2"/>
                </a:solidFill>
                <a:ea typeface="맑은 고딕" pitchFamily="50" charset="-127"/>
              </a:rPr>
              <a:t>하십시요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42177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846E0E33-1DB5-4066-B371-F0F4F6D69A4B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1E3DD612-1289-45EE-A4E0-FFB92ECDCDE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BED15A05-94FE-4609-918E-1A82008474F2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6EA233FC-0BF3-44A1-A50C-3A3B1EFF5C0F}"/>
              </a:ext>
            </a:extLst>
          </p:cNvPr>
          <p:cNvSpPr/>
          <p:nvPr/>
        </p:nvSpPr>
        <p:spPr>
          <a:xfrm>
            <a:off x="2124372" y="1537445"/>
            <a:ext cx="532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사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일용직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(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단시간근로자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)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은 산재처리를 할 수 없다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61E4ECE4-D899-4D6D-AD14-FF8BF93379CA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33E57998-67F8-4A77-9CED-8BBAB55C10E3}"/>
              </a:ext>
            </a:extLst>
          </p:cNvPr>
          <p:cNvSpPr/>
          <p:nvPr/>
        </p:nvSpPr>
        <p:spPr>
          <a:xfrm>
            <a:off x="2124372" y="1969493"/>
            <a:ext cx="5327948" cy="1171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신청할 수 있습니다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산재보험은 정규직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계약직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일용직의 구분이 없으며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외국인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불법체류자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라 할지라도 우리나라 사람과 똑같이 산재 보상을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104B43C3-2C5B-4200-9FCD-25FE49BFE032}"/>
              </a:ext>
            </a:extLst>
          </p:cNvPr>
          <p:cNvSpPr/>
          <p:nvPr/>
        </p:nvSpPr>
        <p:spPr>
          <a:xfrm>
            <a:off x="2124372" y="3594126"/>
            <a:ext cx="53279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아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간병을 받으면 무조건 </a:t>
            </a:r>
            <a:r>
              <a:rPr lang="ko-KR" altLang="en-US" b="1" kern="1200" spc="-80" dirty="0" err="1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간병료가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지급되는가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6C9E376F-E65A-46F3-A8E9-AE5DEFCDD1DC}"/>
              </a:ext>
            </a:extLst>
          </p:cNvPr>
          <p:cNvSpPr/>
          <p:nvPr/>
        </p:nvSpPr>
        <p:spPr>
          <a:xfrm>
            <a:off x="2124372" y="4026174"/>
            <a:ext cx="5327948" cy="9149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chemeClr val="tx2"/>
                </a:solidFill>
                <a:ea typeface="나눔고딕"/>
              </a:rPr>
              <a:t>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 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산재보험법에 간병을 받을 수 있다고 정해놓은 기준에 해당되고 실제로 간병을 받는 경우에만 가능합니다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6240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F9C3BEA2-EE63-4C7A-B460-173D70A680F6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F07C223C-835A-40A7-8C6D-D3E73CC99510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56D6BB69-8794-462D-AECF-C11CBAC649B2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3490FDC2-61AB-4E54-AE1D-015780C0E04F}"/>
              </a:ext>
            </a:extLst>
          </p:cNvPr>
          <p:cNvSpPr/>
          <p:nvPr/>
        </p:nvSpPr>
        <p:spPr>
          <a:xfrm>
            <a:off x="2124371" y="1340768"/>
            <a:ext cx="64354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자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입원해서 치료 받는 경우에만 산재보상을 받을 수 있는가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DF72A281-95E2-45D0-BC2C-3BA283257299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E24206D0-EE55-4F23-88BB-F46374D58214}"/>
              </a:ext>
            </a:extLst>
          </p:cNvPr>
          <p:cNvSpPr/>
          <p:nvPr/>
        </p:nvSpPr>
        <p:spPr>
          <a:xfrm>
            <a:off x="2124372" y="1749883"/>
            <a:ext cx="5179740" cy="14630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 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통원치료 또한 가능합니다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입원 및 통원치료 물리치료 등에도 산재보상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요양비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휴업급여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를 받을 수 있습니다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다만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치료기간에 치료를 받지 않거나 병원에 가지 않은 날은 보상날짜에서 제외됨을 기억하세요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A1FECF18-A9BD-45F9-9783-C58E73EA705F}"/>
              </a:ext>
            </a:extLst>
          </p:cNvPr>
          <p:cNvSpPr/>
          <p:nvPr/>
        </p:nvSpPr>
        <p:spPr>
          <a:xfrm>
            <a:off x="2124372" y="3397743"/>
            <a:ext cx="59760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차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산재가 한 번 종결되면 그것으로 모두 끝나는가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4E5FEBA9-A6D1-4FF9-B8F1-AAC471B150BB}"/>
              </a:ext>
            </a:extLst>
          </p:cNvPr>
          <p:cNvSpPr/>
          <p:nvPr/>
        </p:nvSpPr>
        <p:spPr>
          <a:xfrm>
            <a:off x="2124372" y="3829791"/>
            <a:ext cx="5179740" cy="21914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 </a:t>
            </a:r>
            <a:endParaRPr lang="en-US" altLang="ko-KR" sz="1400" b="1" spc="-20" dirty="0">
              <a:solidFill>
                <a:srgbClr val="FF0000"/>
              </a:solidFill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산재치료가 끝난 후 산재로 다쳤던 병이 재발하거나 악화되어 이를 치료하기 위해 병원에서 적극적인 치료가 필요하다는 의사의 소견이 있는 경우에는 다시 치료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kern="1200" spc="-20" dirty="0" err="1">
                <a:solidFill>
                  <a:schemeClr val="tx2"/>
                </a:solidFill>
                <a:ea typeface="맑은 고딕" pitchFamily="50" charset="-127"/>
              </a:rPr>
              <a:t>재요양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을 받게 해달라고 신청할 수 있습니다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  <a:p>
            <a:endParaRPr lang="en-US" altLang="ko-KR" sz="1400" spc="-20" dirty="0">
              <a:solidFill>
                <a:schemeClr val="tx2"/>
              </a:solidFill>
              <a:ea typeface="맑은 고딕" pitchFamily="50" charset="-127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또한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골절로 인하여 박은 핀을 제거 하기 위한 경우에도 재요양이 가능합니다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68186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D7002702-5C94-4F5A-BEA5-E0BDCF21830D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7A4A436B-4F38-4227-89A4-5EEE48750C29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ADC818DA-A3BE-40CD-9DDB-174ADC430F57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0EF11DD2-70D3-4CCC-94B1-9F303C6AD346}"/>
              </a:ext>
            </a:extLst>
          </p:cNvPr>
          <p:cNvSpPr/>
          <p:nvPr/>
        </p:nvSpPr>
        <p:spPr>
          <a:xfrm>
            <a:off x="2124372" y="1340768"/>
            <a:ext cx="5179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카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산재처리 후에도 무조건 회사로부터 추가보상을 받을 수 있는가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sz="16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BA7B9480-0E5A-4B42-BC24-D7EF0C2A4AE7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</a:t>
            </a:r>
            <a:r>
              <a:rPr lang="ko-KR" altLang="en-US" sz="2400" b="1" kern="1200" spc="-100" dirty="0" err="1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알고있는</a:t>
            </a: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4AABCB6A-7F7F-4BD2-836E-6A5F584DAE3A}"/>
              </a:ext>
            </a:extLst>
          </p:cNvPr>
          <p:cNvSpPr/>
          <p:nvPr/>
        </p:nvSpPr>
        <p:spPr>
          <a:xfrm>
            <a:off x="2124372" y="1973795"/>
            <a:ext cx="5179740" cy="17195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 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무조건 받을 수 있는 것은 아닙니다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산재보상이 민사상 손해배상금보다 많으면 보상을 받을 수 없습니다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또한 치료가 끝나고 회사에서 추가보상금을 받은 후에 </a:t>
            </a:r>
            <a:r>
              <a:rPr lang="ko-KR" altLang="en-US" sz="1400" dirty="0" err="1">
                <a:solidFill>
                  <a:schemeClr val="tx2"/>
                </a:solidFill>
                <a:ea typeface="맑은 고딕" pitchFamily="50" charset="-127"/>
              </a:rPr>
              <a:t>재요양을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하게 되는 경우 추가보상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손해배상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받은 한도 안에서 산재보험급여를 받을 수 없습니다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867B75E4-134A-41E3-B130-B026C654F162}"/>
              </a:ext>
            </a:extLst>
          </p:cNvPr>
          <p:cNvSpPr/>
          <p:nvPr/>
        </p:nvSpPr>
        <p:spPr>
          <a:xfrm>
            <a:off x="2124372" y="3845429"/>
            <a:ext cx="517974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타</a:t>
            </a:r>
            <a:r>
              <a:rPr lang="en-US" altLang="ko-KR" sz="1600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</a:t>
            </a:r>
            <a:r>
              <a:rPr lang="en-US" altLang="ko-KR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r>
              <a:rPr lang="ko-KR" altLang="en-US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사재처리가 되면 환자가 부담하는 돈이 하나도 없는가</a:t>
            </a:r>
            <a:r>
              <a:rPr lang="en-US" altLang="ko-KR" sz="1600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sz="1600"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19F90DD-CC68-42BF-B90B-E897309BA2DF}"/>
              </a:ext>
            </a:extLst>
          </p:cNvPr>
          <p:cNvSpPr/>
          <p:nvPr/>
        </p:nvSpPr>
        <p:spPr>
          <a:xfrm>
            <a:off x="2124372" y="4205469"/>
            <a:ext cx="5179740" cy="17438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6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6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ct val="114000"/>
              </a:lnSpc>
            </a:pPr>
            <a:endParaRPr lang="en-US" altLang="ko-KR" sz="1400" b="1" spc="-20" dirty="0">
              <a:solidFill>
                <a:schemeClr val="tx2"/>
              </a:solidFill>
              <a:ea typeface="나눔고딕"/>
            </a:endParaRP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2000"/>
              </a:lnSpc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원칙적으로는 의료기관을 통하여 산재환자에게 요양을 제공하게 되므로 부담하는 비용이 없습니다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그러나 선택진료 등 요양급여산정기준에서 제외되는 의료비는 산재환자가 부담해야 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Ex)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비급여 항목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78191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lide4_shape1">
            <a:extLst>
              <a:ext uri="{FF2B5EF4-FFF2-40B4-BE49-F238E27FC236}">
                <a16:creationId xmlns:a16="http://schemas.microsoft.com/office/drawing/2014/main" id="{7978D9AF-D5F4-473E-8B06-9F137505E8EF}"/>
              </a:ext>
            </a:extLst>
          </p:cNvPr>
          <p:cNvSpPr/>
          <p:nvPr/>
        </p:nvSpPr>
        <p:spPr>
          <a:xfrm>
            <a:off x="328861" y="376956"/>
            <a:ext cx="489236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algn="l" defTabSz="914400" latinLnBrk="1"/>
            <a:r>
              <a:rPr lang="en-US" altLang="ko-KR" sz="2200" b="1" kern="1200" dirty="0">
                <a:solidFill>
                  <a:schemeClr val="tx2"/>
                </a:solidFill>
                <a:latin typeface="나눔고딕 ExtraBold"/>
                <a:ea typeface="나눔고딕 ExtraBold"/>
                <a:cs typeface="+mn-cs"/>
              </a:rPr>
              <a:t>04</a:t>
            </a:r>
            <a:endParaRPr sz="2200" b="1" kern="1200" dirty="0">
              <a:solidFill>
                <a:schemeClr val="tx2"/>
              </a:solidFill>
              <a:latin typeface="나눔고딕 ExtraBold"/>
              <a:ea typeface="나눔고딕 ExtraBold"/>
              <a:cs typeface="+mn-cs"/>
            </a:endParaRPr>
          </a:p>
        </p:txBody>
      </p:sp>
      <p:cxnSp>
        <p:nvCxnSpPr>
          <p:cNvPr id="10" name="slide4_shape2">
            <a:extLst>
              <a:ext uri="{FF2B5EF4-FFF2-40B4-BE49-F238E27FC236}">
                <a16:creationId xmlns:a16="http://schemas.microsoft.com/office/drawing/2014/main" id="{47E6A7DA-1341-4EB5-9248-7FF2DECBDB95}"/>
              </a:ext>
            </a:extLst>
          </p:cNvPr>
          <p:cNvCxnSpPr/>
          <p:nvPr/>
        </p:nvCxnSpPr>
        <p:spPr>
          <a:xfrm rot="10800000">
            <a:off x="431800" y="329689"/>
            <a:ext cx="1357314" cy="0"/>
          </a:xfrm>
          <a:prstGeom prst="line">
            <a:avLst/>
          </a:prstGeom>
          <a:ln w="381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lide4_shape3">
            <a:extLst>
              <a:ext uri="{FF2B5EF4-FFF2-40B4-BE49-F238E27FC236}">
                <a16:creationId xmlns:a16="http://schemas.microsoft.com/office/drawing/2014/main" id="{DBC961DF-ACA0-4E71-A744-847061CF4998}"/>
              </a:ext>
            </a:extLst>
          </p:cNvPr>
          <p:cNvCxnSpPr/>
          <p:nvPr/>
        </p:nvCxnSpPr>
        <p:spPr>
          <a:xfrm rot="10800000">
            <a:off x="431800" y="1420724"/>
            <a:ext cx="1321115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lide4_shape4">
            <a:extLst>
              <a:ext uri="{FF2B5EF4-FFF2-40B4-BE49-F238E27FC236}">
                <a16:creationId xmlns:a16="http://schemas.microsoft.com/office/drawing/2014/main" id="{948D56A5-7374-44A8-BEC7-C589EE52E75A}"/>
              </a:ext>
            </a:extLst>
          </p:cNvPr>
          <p:cNvSpPr/>
          <p:nvPr/>
        </p:nvSpPr>
        <p:spPr>
          <a:xfrm>
            <a:off x="2124372" y="1340768"/>
            <a:ext cx="539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파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병원에 초진기록이나 진료기록이 중요한가요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3" name="slide4_shape7">
            <a:extLst>
              <a:ext uri="{FF2B5EF4-FFF2-40B4-BE49-F238E27FC236}">
                <a16:creationId xmlns:a16="http://schemas.microsoft.com/office/drawing/2014/main" id="{42927F8F-727B-49BF-9BBF-8DCB8C7619DE}"/>
              </a:ext>
            </a:extLst>
          </p:cNvPr>
          <p:cNvSpPr/>
          <p:nvPr/>
        </p:nvSpPr>
        <p:spPr>
          <a:xfrm>
            <a:off x="2159732" y="224644"/>
            <a:ext cx="6599038" cy="792063"/>
          </a:xfrm>
          <a:prstGeom prst="rect">
            <a:avLst/>
          </a:prstGeom>
        </p:spPr>
        <p:txBody>
          <a:bodyPr lIns="91440" tIns="45720" rIns="91440" bIns="45720" anchor="t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algn="l" defTabSz="914400" latinLnBrk="1">
              <a:spcBef>
                <a:spcPct val="0"/>
              </a:spcBef>
              <a:buNone/>
            </a:pPr>
            <a:r>
              <a:rPr lang="ko-KR" altLang="en-US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잘못 알고있는 산재보험 </a:t>
            </a:r>
            <a:r>
              <a:rPr lang="en-US" altLang="ko-KR" sz="2400" b="1" kern="1200" spc="-100" dirty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!</a:t>
            </a:r>
            <a:endParaRPr sz="2400" b="1" kern="1200" spc="-100" dirty="0">
              <a:solidFill>
                <a:schemeClr val="tx2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slide4_shape5">
            <a:extLst>
              <a:ext uri="{FF2B5EF4-FFF2-40B4-BE49-F238E27FC236}">
                <a16:creationId xmlns:a16="http://schemas.microsoft.com/office/drawing/2014/main" id="{9D5263D8-3D29-477D-9414-5F52EBF2A20D}"/>
              </a:ext>
            </a:extLst>
          </p:cNvPr>
          <p:cNvSpPr/>
          <p:nvPr/>
        </p:nvSpPr>
        <p:spPr>
          <a:xfrm>
            <a:off x="2124372" y="1707010"/>
            <a:ext cx="5179740" cy="3002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  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매우 중요합니다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재해자가 사고나 질병 발생시 맨 처음 환자의 상태에 대하여 보고 판단하는 것이 병원 의사입니다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그렇기에 초진기록이 매우 중요하며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산업재해 발생시 비교적 정확하게 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6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하원칙에 의거하여 설명하는 것이 추후 산재승인을 받을 시에도 근거자료로 이용됩니다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특히 업무상 질병인 경우에 초진기록은 매우 중요한 근거자료로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,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작업과의 인과관계에 대해서 구체적으로 설명 해야합니다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</a:t>
            </a:r>
          </a:p>
          <a:p>
            <a:pPr marL="180975" indent="-180975">
              <a:lnSpc>
                <a:spcPts val="1700"/>
              </a:lnSpc>
              <a:buFont typeface="Arial" pitchFamily="2" charset="2"/>
              <a:buChar char="•"/>
            </a:pP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또한 요양가료 중일 때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(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입원 또는 통원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)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 재해자의 의무기록이 중요합니다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dirty="0">
                <a:solidFill>
                  <a:schemeClr val="tx2"/>
                </a:solidFill>
                <a:ea typeface="맑은 고딕" pitchFamily="50" charset="-127"/>
              </a:rPr>
              <a:t>재해자 본인의 통증 및 상태를 정확하게 전달하여 적극적인 치료가 될 수 있도록 상호 커뮤니케이션이 되어야 합니다</a:t>
            </a:r>
            <a:r>
              <a:rPr lang="en-US" altLang="ko-KR" sz="1400" dirty="0">
                <a:solidFill>
                  <a:schemeClr val="tx2"/>
                </a:solidFill>
                <a:ea typeface="맑은 고딕" pitchFamily="50" charset="-127"/>
              </a:rPr>
              <a:t>. </a:t>
            </a:r>
          </a:p>
        </p:txBody>
      </p:sp>
      <p:sp>
        <p:nvSpPr>
          <p:cNvPr id="15" name="slide4_shape4">
            <a:extLst>
              <a:ext uri="{FF2B5EF4-FFF2-40B4-BE49-F238E27FC236}">
                <a16:creationId xmlns:a16="http://schemas.microsoft.com/office/drawing/2014/main" id="{5A920CA0-AB0B-47DB-B5C5-4D830A9012B0}"/>
              </a:ext>
            </a:extLst>
          </p:cNvPr>
          <p:cNvSpPr/>
          <p:nvPr/>
        </p:nvSpPr>
        <p:spPr>
          <a:xfrm>
            <a:off x="2124372" y="4653136"/>
            <a:ext cx="539995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algn="l" defTabSz="914400" latinLnBrk="1"/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하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.  </a:t>
            </a:r>
            <a:r>
              <a:rPr lang="ko-KR" altLang="en-US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산재비용은 모두 공짜 인가요</a:t>
            </a:r>
            <a:r>
              <a:rPr lang="en-US" altLang="ko-KR" b="1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?</a:t>
            </a:r>
            <a:r>
              <a:rPr lang="en-US" altLang="ko-KR" b="1" kern="1200" spc="-80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나눔고딕"/>
              </a:rPr>
              <a:t> </a:t>
            </a:r>
            <a:endParaRPr b="1" kern="1200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나눔고딕"/>
            </a:endParaRPr>
          </a:p>
        </p:txBody>
      </p:sp>
      <p:sp>
        <p:nvSpPr>
          <p:cNvPr id="16" name="slide4_shape5">
            <a:extLst>
              <a:ext uri="{FF2B5EF4-FFF2-40B4-BE49-F238E27FC236}">
                <a16:creationId xmlns:a16="http://schemas.microsoft.com/office/drawing/2014/main" id="{A6ED0DDC-8817-490A-8C5D-38817DA4C88F}"/>
              </a:ext>
            </a:extLst>
          </p:cNvPr>
          <p:cNvSpPr/>
          <p:nvPr/>
        </p:nvSpPr>
        <p:spPr>
          <a:xfrm>
            <a:off x="2159732" y="5085184"/>
            <a:ext cx="5179740" cy="12638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l" defTabSz="914400" latinLnBrk="1">
              <a:lnSpc>
                <a:spcPct val="114000"/>
              </a:lnSpc>
            </a:pP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  A. </a:t>
            </a:r>
            <a:r>
              <a:rPr lang="ko-KR" altLang="en-US" sz="1400" b="1" spc="-20" dirty="0">
                <a:solidFill>
                  <a:srgbClr val="FF0000"/>
                </a:solidFill>
                <a:ea typeface="나눔고딕"/>
              </a:rPr>
              <a:t>아닙니다</a:t>
            </a:r>
            <a:r>
              <a:rPr lang="en-US" altLang="ko-KR" sz="1400" b="1" spc="-20" dirty="0">
                <a:solidFill>
                  <a:srgbClr val="FF0000"/>
                </a:solidFill>
                <a:ea typeface="나눔고딕"/>
              </a:rPr>
              <a:t>.  </a:t>
            </a:r>
          </a:p>
          <a:p>
            <a:pPr marL="228600" indent="-228600" algn="l" defTabSz="914400" latinLnBrk="1">
              <a:lnSpc>
                <a:spcPts val="500"/>
              </a:lnSpc>
            </a:pPr>
            <a:endParaRPr sz="1400" b="1" kern="1200" spc="-20" dirty="0">
              <a:solidFill>
                <a:schemeClr val="tx2"/>
              </a:solidFill>
              <a:ea typeface="나눔고딕"/>
            </a:endParaRPr>
          </a:p>
          <a:p>
            <a:pPr marL="180975" indent="-180975">
              <a:buFont typeface="Arial" pitchFamily="2" charset="2"/>
              <a:buChar char="•"/>
            </a:pP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원칙적으로는 의료기관을 통하여 산재환자에게 요양을 제공하게 되므로 부담하는 비용이 없습니다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</a:t>
            </a:r>
            <a:r>
              <a:rPr lang="ko-KR" altLang="en-US" sz="1400" kern="1200" spc="-20" dirty="0">
                <a:solidFill>
                  <a:schemeClr val="tx2"/>
                </a:solidFill>
                <a:ea typeface="맑은 고딕" pitchFamily="50" charset="-127"/>
              </a:rPr>
              <a:t>그러나 선택 진료 등 요양급여산정기준에서 제외되는 의료비는 산재환자가 부담해야 됩니다</a:t>
            </a:r>
            <a:r>
              <a:rPr lang="en-US" altLang="ko-KR" sz="1400" kern="1200" spc="-20" dirty="0">
                <a:solidFill>
                  <a:schemeClr val="tx2"/>
                </a:solidFill>
                <a:ea typeface="맑은 고딕" pitchFamily="50" charset="-127"/>
              </a:rPr>
              <a:t>.  </a:t>
            </a:r>
            <a:r>
              <a:rPr lang="en-US" altLang="ko-KR" sz="1400" spc="-20" dirty="0">
                <a:solidFill>
                  <a:schemeClr val="tx2"/>
                </a:solidFill>
                <a:ea typeface="맑은 고딕" pitchFamily="50" charset="-127"/>
              </a:rPr>
              <a:t>Ex) </a:t>
            </a:r>
            <a:r>
              <a:rPr lang="ko-KR" altLang="en-US" sz="1400" spc="-20" dirty="0">
                <a:solidFill>
                  <a:schemeClr val="tx2"/>
                </a:solidFill>
                <a:ea typeface="맑은 고딕" pitchFamily="50" charset="-127"/>
              </a:rPr>
              <a:t>비급여 항목</a:t>
            </a:r>
            <a:endParaRPr sz="1400" kern="1200" spc="-20" dirty="0">
              <a:solidFill>
                <a:schemeClr val="tx2"/>
              </a:solidFill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1465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8678" name="TextBox 7">
            <a:extLst>
              <a:ext uri="{FF2B5EF4-FFF2-40B4-BE49-F238E27FC236}">
                <a16:creationId xmlns:a16="http://schemas.microsoft.com/office/drawing/2014/main" id="{5EC2E30D-6F78-46CC-A591-A82FAA833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>
                <a:solidFill>
                  <a:schemeClr val="tx2"/>
                </a:solidFill>
              </a:rPr>
              <a:t>(1) </a:t>
            </a:r>
            <a:r>
              <a:rPr lang="ko-KR" altLang="en-US" sz="2000">
                <a:solidFill>
                  <a:schemeClr val="tx2"/>
                </a:solidFill>
              </a:rPr>
              <a:t>자동차 보험과의 관계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8679" name="TextBox 1">
            <a:extLst>
              <a:ext uri="{FF2B5EF4-FFF2-40B4-BE49-F238E27FC236}">
                <a16:creationId xmlns:a16="http://schemas.microsoft.com/office/drawing/2014/main" id="{9BF6F2E5-BE13-4E2B-9748-227C5829A8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125538"/>
            <a:ext cx="8424863" cy="535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 대인보상이란</a:t>
            </a:r>
            <a:r>
              <a:rPr lang="en-US" altLang="ko-KR"/>
              <a:t>, </a:t>
            </a:r>
            <a:r>
              <a:rPr lang="ko-KR" altLang="en-US"/>
              <a:t>나 아닌 타인</a:t>
            </a:r>
            <a:r>
              <a:rPr lang="en-US" altLang="ko-KR"/>
              <a:t>(</a:t>
            </a:r>
            <a:r>
              <a:rPr lang="ko-KR" altLang="en-US"/>
              <a:t>상대방</a:t>
            </a:r>
            <a:r>
              <a:rPr lang="en-US" altLang="ko-KR"/>
              <a:t>)</a:t>
            </a:r>
            <a:r>
              <a:rPr lang="ko-KR" altLang="en-US"/>
              <a:t>을 말하는 것으로</a:t>
            </a:r>
            <a:r>
              <a:rPr lang="en-US" altLang="ko-KR"/>
              <a:t>, </a:t>
            </a:r>
            <a:r>
              <a:rPr lang="ko-KR" altLang="en-US"/>
              <a:t>대인 </a:t>
            </a:r>
            <a:r>
              <a:rPr lang="en-US" altLang="ko-KR"/>
              <a:t>1</a:t>
            </a:r>
            <a:r>
              <a:rPr lang="ko-KR" altLang="en-US"/>
              <a:t>은 책임보험</a:t>
            </a:r>
            <a:r>
              <a:rPr lang="en-US" altLang="ko-KR"/>
              <a:t>, </a:t>
            </a:r>
            <a:r>
              <a:rPr lang="ko-KR" altLang="en-US"/>
              <a:t>대인 </a:t>
            </a:r>
            <a:r>
              <a:rPr lang="en-US" altLang="ko-KR"/>
              <a:t>2</a:t>
            </a:r>
            <a:r>
              <a:rPr lang="ko-KR" altLang="en-US"/>
              <a:t>는 임의가입 입니다</a:t>
            </a:r>
            <a:r>
              <a:rPr lang="en-US" altLang="ko-KR"/>
              <a:t>. </a:t>
            </a:r>
            <a:r>
              <a:rPr lang="ko-KR" altLang="en-US"/>
              <a:t>자동차 보험은 아울러</a:t>
            </a:r>
            <a:r>
              <a:rPr lang="en-US" altLang="ko-KR"/>
              <a:t>, </a:t>
            </a:r>
            <a:r>
              <a:rPr lang="ko-KR" altLang="en-US"/>
              <a:t>과실을 따져 과실상계를 합니다</a:t>
            </a:r>
            <a:r>
              <a:rPr lang="en-US" altLang="ko-KR"/>
              <a:t>. </a:t>
            </a:r>
            <a:r>
              <a:rPr lang="ko-KR" altLang="en-US"/>
              <a:t>여기서 주의할 사항은</a:t>
            </a:r>
            <a:r>
              <a:rPr lang="en-US" altLang="ko-KR"/>
              <a:t>, </a:t>
            </a:r>
            <a:r>
              <a:rPr lang="ko-KR" altLang="en-US"/>
              <a:t>산재는 휴업급여가 </a:t>
            </a:r>
            <a:r>
              <a:rPr lang="en-US" altLang="ko-KR"/>
              <a:t>70%, </a:t>
            </a:r>
            <a:r>
              <a:rPr lang="ko-KR" altLang="en-US"/>
              <a:t>자동차 보험은 </a:t>
            </a:r>
            <a:r>
              <a:rPr lang="en-US" altLang="ko-KR"/>
              <a:t>85%</a:t>
            </a:r>
            <a:r>
              <a:rPr lang="ko-KR" altLang="en-US"/>
              <a:t>를 지급한다는 점에서 자동차 보험이 더 유리한 것 같지만</a:t>
            </a:r>
            <a:r>
              <a:rPr lang="en-US" altLang="ko-KR"/>
              <a:t>, </a:t>
            </a:r>
            <a:r>
              <a:rPr lang="ko-KR" altLang="en-US"/>
              <a:t>정작 과실율이 높으면 과실상계를 하기에 대부분</a:t>
            </a:r>
            <a:r>
              <a:rPr lang="en-US" altLang="ko-KR"/>
              <a:t>(100</a:t>
            </a:r>
            <a:r>
              <a:rPr lang="ko-KR" altLang="en-US"/>
              <a:t>대 </a:t>
            </a:r>
            <a:r>
              <a:rPr lang="en-US" altLang="ko-KR"/>
              <a:t>0</a:t>
            </a:r>
            <a:r>
              <a:rPr lang="ko-KR" altLang="en-US"/>
              <a:t>이 아니고서야</a:t>
            </a:r>
            <a:r>
              <a:rPr lang="en-US" altLang="ko-KR"/>
              <a:t>)</a:t>
            </a:r>
            <a:r>
              <a:rPr lang="ko-KR" altLang="en-US"/>
              <a:t>의 경우 산재보험이 유리합니다</a:t>
            </a:r>
            <a:r>
              <a:rPr lang="en-US" altLang="ko-KR"/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더 나아가</a:t>
            </a:r>
            <a:r>
              <a:rPr lang="en-US" altLang="ko-KR"/>
              <a:t>, </a:t>
            </a:r>
            <a:r>
              <a:rPr lang="ko-KR" altLang="en-US">
                <a:solidFill>
                  <a:srgbClr val="C00000"/>
                </a:solidFill>
              </a:rPr>
              <a:t>산재에서는 위자료 개념이 없기에</a:t>
            </a:r>
            <a:r>
              <a:rPr lang="en-US" altLang="ko-KR">
                <a:solidFill>
                  <a:srgbClr val="C00000"/>
                </a:solidFill>
              </a:rPr>
              <a:t> </a:t>
            </a:r>
            <a:r>
              <a:rPr lang="ko-KR" altLang="en-US">
                <a:solidFill>
                  <a:srgbClr val="C00000"/>
                </a:solidFill>
              </a:rPr>
              <a:t>산재보험을 초과하는 손해가 있으면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가령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위자료</a:t>
            </a:r>
            <a:r>
              <a:rPr lang="en-US" altLang="ko-KR">
                <a:solidFill>
                  <a:srgbClr val="C00000"/>
                </a:solidFill>
              </a:rPr>
              <a:t>) </a:t>
            </a:r>
            <a:r>
              <a:rPr lang="ko-KR" altLang="en-US">
                <a:solidFill>
                  <a:srgbClr val="C00000"/>
                </a:solidFill>
              </a:rPr>
              <a:t>이 역시 자동차 보험으로 추가 보장받을 수 있습니다</a:t>
            </a:r>
            <a:r>
              <a:rPr lang="en-US" altLang="ko-KR">
                <a:solidFill>
                  <a:srgbClr val="C00000"/>
                </a:solidFill>
              </a:rPr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반면에</a:t>
            </a:r>
            <a:r>
              <a:rPr lang="en-US" altLang="ko-KR"/>
              <a:t>, </a:t>
            </a:r>
            <a:r>
              <a:rPr lang="ko-KR" altLang="en-US"/>
              <a:t>자기신체사고</a:t>
            </a:r>
            <a:r>
              <a:rPr lang="en-US" altLang="ko-KR"/>
              <a:t>(</a:t>
            </a:r>
            <a:r>
              <a:rPr lang="ko-KR" altLang="en-US"/>
              <a:t>교통사고</a:t>
            </a:r>
            <a:r>
              <a:rPr lang="en-US" altLang="ko-KR"/>
              <a:t>)</a:t>
            </a:r>
            <a:r>
              <a:rPr lang="ko-KR" altLang="en-US"/>
              <a:t>는 상해보험의 성격의 담보로써</a:t>
            </a:r>
            <a:r>
              <a:rPr lang="en-US" altLang="ko-KR"/>
              <a:t>, </a:t>
            </a:r>
            <a:r>
              <a:rPr lang="ko-KR" altLang="en-US"/>
              <a:t>산재처리하더라도 보험처리가 가능합니다</a:t>
            </a:r>
            <a:r>
              <a:rPr lang="en-US" altLang="ko-KR"/>
              <a:t>.</a:t>
            </a:r>
          </a:p>
          <a:p>
            <a:endParaRPr lang="en-US" altLang="ko-KR"/>
          </a:p>
          <a:p>
            <a:r>
              <a:rPr lang="en-US" altLang="ko-KR"/>
              <a:t> </a:t>
            </a:r>
            <a:r>
              <a:rPr lang="ko-KR" altLang="en-US"/>
              <a:t>같은 이치로</a:t>
            </a:r>
            <a:r>
              <a:rPr lang="en-US" altLang="ko-KR"/>
              <a:t>, </a:t>
            </a:r>
            <a:r>
              <a:rPr lang="ko-KR" altLang="en-US"/>
              <a:t>실손보험을 들어놓은 경우</a:t>
            </a:r>
            <a:r>
              <a:rPr lang="en-US" altLang="ko-KR"/>
              <a:t>, </a:t>
            </a:r>
            <a:r>
              <a:rPr lang="ko-KR" altLang="en-US"/>
              <a:t>일부 보험사가 산재보험 처리시 보장을 안해주는 경우가 있는데</a:t>
            </a:r>
            <a:r>
              <a:rPr lang="en-US" altLang="ko-KR"/>
              <a:t>, </a:t>
            </a:r>
            <a:r>
              <a:rPr lang="ko-KR" altLang="en-US"/>
              <a:t>이는 잘못된 경우로서</a:t>
            </a:r>
            <a:r>
              <a:rPr lang="en-US" altLang="ko-KR"/>
              <a:t>, </a:t>
            </a:r>
            <a:r>
              <a:rPr lang="ko-KR" altLang="en-US"/>
              <a:t>산재보험 처리시에도 보상받지 못한 의료비에 대하여 본인부담금의 </a:t>
            </a:r>
            <a:r>
              <a:rPr lang="en-US" altLang="ko-KR"/>
              <a:t>80% </a:t>
            </a:r>
            <a:r>
              <a:rPr lang="ko-KR" altLang="en-US"/>
              <a:t>내지 </a:t>
            </a:r>
            <a:r>
              <a:rPr lang="en-US" altLang="ko-KR"/>
              <a:t>90%</a:t>
            </a:r>
            <a:r>
              <a:rPr lang="ko-KR" altLang="en-US"/>
              <a:t>의 보험금을 받을 수 있습니다</a:t>
            </a:r>
            <a:r>
              <a:rPr lang="en-US" altLang="ko-KR"/>
              <a:t>.(2016</a:t>
            </a:r>
            <a:r>
              <a:rPr lang="ko-KR" altLang="en-US"/>
              <a:t>년 </a:t>
            </a:r>
            <a:r>
              <a:rPr lang="en-US" altLang="ko-KR"/>
              <a:t>1</a:t>
            </a:r>
            <a:r>
              <a:rPr lang="ko-KR" altLang="en-US"/>
              <a:t>월부터</a:t>
            </a:r>
            <a:r>
              <a:rPr lang="en-US" altLang="ko-KR"/>
              <a:t>)</a:t>
            </a:r>
          </a:p>
          <a:p>
            <a:r>
              <a:rPr lang="en-US" altLang="ko-KR"/>
              <a:t> </a:t>
            </a:r>
            <a:r>
              <a:rPr lang="ko-KR" altLang="en-US"/>
              <a:t>여기서 본인부담금이란</a:t>
            </a:r>
            <a:r>
              <a:rPr lang="en-US" altLang="ko-KR"/>
              <a:t>, </a:t>
            </a:r>
            <a:r>
              <a:rPr lang="ko-KR" altLang="en-US"/>
              <a:t>건강보험 본인부담금과 비급여</a:t>
            </a:r>
            <a:r>
              <a:rPr lang="en-US" altLang="ko-KR"/>
              <a:t>(</a:t>
            </a:r>
            <a:r>
              <a:rPr lang="ko-KR" altLang="en-US"/>
              <a:t>상급병실료 차액 제외</a:t>
            </a:r>
            <a:r>
              <a:rPr lang="en-US" altLang="ko-KR"/>
              <a:t>) </a:t>
            </a:r>
            <a:r>
              <a:rPr lang="ko-KR" altLang="en-US"/>
              <a:t>합한 금액의 </a:t>
            </a:r>
            <a:r>
              <a:rPr lang="en-US" altLang="ko-KR"/>
              <a:t>80%~90%(</a:t>
            </a:r>
            <a:r>
              <a:rPr lang="ko-KR" altLang="en-US"/>
              <a:t>약관에 따라 차이</a:t>
            </a:r>
            <a:r>
              <a:rPr lang="en-US" altLang="ko-KR"/>
              <a:t>)</a:t>
            </a:r>
            <a:r>
              <a:rPr lang="ko-KR" altLang="en-US"/>
              <a:t>에 해당하는 금액을 말합니다</a:t>
            </a:r>
            <a:r>
              <a:rPr lang="en-US" altLang="ko-KR"/>
              <a:t>.</a:t>
            </a: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sp>
        <p:nvSpPr>
          <p:cNvPr id="29702" name="TextBox 7">
            <a:extLst>
              <a:ext uri="{FF2B5EF4-FFF2-40B4-BE49-F238E27FC236}">
                <a16:creationId xmlns:a16="http://schemas.microsoft.com/office/drawing/2014/main" id="{1C79B623-FFC6-49CA-9124-14CBE6E5FC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4813"/>
            <a:ext cx="8280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en-US" altLang="ko-KR" sz="2000">
                <a:solidFill>
                  <a:schemeClr val="tx2"/>
                </a:solidFill>
              </a:rPr>
              <a:t>(2) </a:t>
            </a:r>
            <a:r>
              <a:rPr lang="ko-KR" altLang="en-US" sz="2000">
                <a:solidFill>
                  <a:schemeClr val="tx2"/>
                </a:solidFill>
              </a:rPr>
              <a:t>출퇴근 재해는 사람에 관한 것</a:t>
            </a:r>
            <a:r>
              <a:rPr lang="en-US" altLang="ko-KR" sz="2000">
                <a:solidFill>
                  <a:schemeClr val="tx2"/>
                </a:solidFill>
              </a:rPr>
              <a:t>, </a:t>
            </a:r>
            <a:r>
              <a:rPr lang="ko-KR" altLang="en-US" sz="2000">
                <a:solidFill>
                  <a:schemeClr val="tx2"/>
                </a:solidFill>
              </a:rPr>
              <a:t>대인보상 이외는 자동차보험으로</a:t>
            </a:r>
            <a:endParaRPr lang="ko-KR" altLang="en-US" sz="2000">
              <a:solidFill>
                <a:srgbClr val="C00000"/>
              </a:solidFill>
            </a:endParaRPr>
          </a:p>
        </p:txBody>
      </p:sp>
      <p:sp>
        <p:nvSpPr>
          <p:cNvPr id="29703" name="TextBox 1">
            <a:extLst>
              <a:ext uri="{FF2B5EF4-FFF2-40B4-BE49-F238E27FC236}">
                <a16:creationId xmlns:a16="http://schemas.microsoft.com/office/drawing/2014/main" id="{F2C89343-5B07-4961-A509-C80F2CB3DA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125538"/>
            <a:ext cx="842486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/>
              <a:t>출퇴근 재해는 사람에 관한 것으로 대물 등 여전히 종합보험으로  대물처리가 가능하며</a:t>
            </a:r>
            <a:r>
              <a:rPr lang="en-US" altLang="ko-KR"/>
              <a:t>, </a:t>
            </a:r>
            <a:r>
              <a:rPr lang="ko-KR" altLang="en-US"/>
              <a:t>출퇴근 재해를 산재처리하더라도 공단에서 보험회사에 구상권을 행사하므로</a:t>
            </a:r>
            <a:r>
              <a:rPr lang="en-US" altLang="ko-KR"/>
              <a:t>, </a:t>
            </a:r>
            <a:r>
              <a:rPr lang="ko-KR" altLang="en-US"/>
              <a:t>자동차 보험료는 오릅니다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주의</a:t>
            </a:r>
            <a:r>
              <a:rPr lang="en-US" altLang="ko-KR">
                <a:solidFill>
                  <a:srgbClr val="C00000"/>
                </a:solidFill>
              </a:rPr>
              <a:t>).</a:t>
            </a:r>
          </a:p>
          <a:p>
            <a:endParaRPr lang="ko-KR" altLang="en-US">
              <a:solidFill>
                <a:srgbClr val="C00000"/>
              </a:solidFill>
            </a:endParaRPr>
          </a:p>
        </p:txBody>
      </p:sp>
      <p:sp>
        <p:nvSpPr>
          <p:cNvPr id="29704" name="TextBox 8">
            <a:extLst>
              <a:ext uri="{FF2B5EF4-FFF2-40B4-BE49-F238E27FC236}">
                <a16:creationId xmlns:a16="http://schemas.microsoft.com/office/drawing/2014/main" id="{A7F38E23-CCEE-4874-BC62-7CDAC850FE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2205038"/>
            <a:ext cx="7920037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r>
              <a:rPr lang="ko-KR" altLang="en-US">
                <a:solidFill>
                  <a:srgbClr val="C00000"/>
                </a:solidFill>
              </a:rPr>
              <a:t>경험칙에 따르면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과실율이 많거나 고령자에 해당하는 경우 산재보험을 선택할 것으로 판단된다</a:t>
            </a:r>
            <a:r>
              <a:rPr lang="en-US" altLang="ko-KR">
                <a:solidFill>
                  <a:srgbClr val="C00000"/>
                </a:solidFill>
              </a:rPr>
              <a:t>. </a:t>
            </a:r>
            <a:r>
              <a:rPr lang="ko-KR" altLang="en-US">
                <a:solidFill>
                  <a:srgbClr val="C00000"/>
                </a:solidFill>
              </a:rPr>
              <a:t>더욱이 근로자가 사고를 유발하거나 과실율이 높은 경우 역시 산재보험금을 선택할 수 밖에 없다</a:t>
            </a:r>
            <a:r>
              <a:rPr lang="en-US" altLang="ko-KR">
                <a:solidFill>
                  <a:srgbClr val="C00000"/>
                </a:solidFill>
              </a:rPr>
              <a:t>. </a:t>
            </a:r>
          </a:p>
          <a:p>
            <a:endParaRPr lang="en-US" altLang="ko-KR">
              <a:solidFill>
                <a:srgbClr val="C00000"/>
              </a:solidFill>
            </a:endParaRPr>
          </a:p>
          <a:p>
            <a:r>
              <a:rPr lang="ko-KR" altLang="en-US">
                <a:solidFill>
                  <a:srgbClr val="C00000"/>
                </a:solidFill>
              </a:rPr>
              <a:t>반대로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연령이 낮고 과실율이 낮거나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유족연금 대상자</a:t>
            </a:r>
            <a:r>
              <a:rPr lang="en-US" altLang="ko-KR">
                <a:solidFill>
                  <a:srgbClr val="C00000"/>
                </a:solidFill>
              </a:rPr>
              <a:t>(</a:t>
            </a:r>
            <a:r>
              <a:rPr lang="ko-KR" altLang="en-US">
                <a:solidFill>
                  <a:srgbClr val="C00000"/>
                </a:solidFill>
              </a:rPr>
              <a:t>수급권자</a:t>
            </a:r>
            <a:r>
              <a:rPr lang="en-US" altLang="ko-KR">
                <a:solidFill>
                  <a:srgbClr val="C00000"/>
                </a:solidFill>
              </a:rPr>
              <a:t>)</a:t>
            </a:r>
            <a:r>
              <a:rPr lang="ko-KR" altLang="en-US">
                <a:solidFill>
                  <a:srgbClr val="C00000"/>
                </a:solidFill>
              </a:rPr>
              <a:t>가 없는 경우 등의 경우는 오히려 자동차보험이 더 유리할 수 있습니다</a:t>
            </a:r>
            <a:r>
              <a:rPr lang="en-US" altLang="ko-KR">
                <a:solidFill>
                  <a:srgbClr val="C00000"/>
                </a:solidFill>
              </a:rPr>
              <a:t>.</a:t>
            </a:r>
          </a:p>
          <a:p>
            <a:endParaRPr lang="en-US" altLang="ko-KR">
              <a:solidFill>
                <a:srgbClr val="C00000"/>
              </a:solidFill>
            </a:endParaRPr>
          </a:p>
          <a:p>
            <a:endParaRPr lang="en-US" altLang="ko-KR">
              <a:solidFill>
                <a:srgbClr val="C00000"/>
              </a:solidFill>
            </a:endParaRPr>
          </a:p>
          <a:p>
            <a:r>
              <a:rPr lang="ko-KR" altLang="en-US">
                <a:solidFill>
                  <a:srgbClr val="C00000"/>
                </a:solidFill>
              </a:rPr>
              <a:t>요컨대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산재보험과 자동차 보험간의 관계는 전문영역이므로</a:t>
            </a:r>
            <a:r>
              <a:rPr lang="en-US" altLang="ko-KR">
                <a:solidFill>
                  <a:srgbClr val="C00000"/>
                </a:solidFill>
              </a:rPr>
              <a:t>, </a:t>
            </a:r>
            <a:r>
              <a:rPr lang="ko-KR" altLang="en-US">
                <a:solidFill>
                  <a:srgbClr val="C00000"/>
                </a:solidFill>
              </a:rPr>
              <a:t>항상 전문가의 의견을 참고하여 가장 유리한 방법을 선택하시는 것을 권장하오니 참고하시기 바랍니다</a:t>
            </a:r>
            <a:r>
              <a:rPr lang="en-US" altLang="ko-KR">
                <a:solidFill>
                  <a:srgbClr val="C00000"/>
                </a:solidFill>
              </a:rPr>
              <a:t>. – </a:t>
            </a:r>
            <a:r>
              <a:rPr lang="ko-KR" altLang="en-US">
                <a:solidFill>
                  <a:srgbClr val="C00000"/>
                </a:solidFill>
              </a:rPr>
              <a:t>이상</a:t>
            </a:r>
            <a:r>
              <a:rPr lang="en-US" altLang="ko-KR">
                <a:solidFill>
                  <a:srgbClr val="C00000"/>
                </a:solidFill>
              </a:rPr>
              <a:t>-</a:t>
            </a:r>
            <a:endParaRPr lang="ko-KR" altLang="en-US">
              <a:solidFill>
                <a:srgbClr val="C00000"/>
              </a:solidFill>
            </a:endParaRPr>
          </a:p>
          <a:p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1CE85792-D45A-4D7D-B152-7443D508A142}"/>
              </a:ext>
            </a:extLst>
          </p:cNvPr>
          <p:cNvSpPr/>
          <p:nvPr/>
        </p:nvSpPr>
        <p:spPr>
          <a:xfrm flipV="1">
            <a:off x="85725" y="930275"/>
            <a:ext cx="8967788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644A82EF-2708-4367-980D-E8197931121D}"/>
              </a:ext>
            </a:extLst>
          </p:cNvPr>
          <p:cNvSpPr/>
          <p:nvPr/>
        </p:nvSpPr>
        <p:spPr>
          <a:xfrm flipV="1">
            <a:off x="85725" y="998538"/>
            <a:ext cx="8967788" cy="4603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B2CDD668-1D9D-4810-805A-DC5BE2EC66FC}"/>
              </a:ext>
            </a:extLst>
          </p:cNvPr>
          <p:cNvSpPr/>
          <p:nvPr/>
        </p:nvSpPr>
        <p:spPr>
          <a:xfrm flipV="1">
            <a:off x="0" y="5857875"/>
            <a:ext cx="9144000" cy="1000125"/>
          </a:xfrm>
          <a:prstGeom prst="rect">
            <a:avLst/>
          </a:prstGeom>
          <a:gradFill>
            <a:gsLst>
              <a:gs pos="1300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latinLnBrk="1" hangingPunct="1">
              <a:spcBef>
                <a:spcPts val="0"/>
              </a:spcBef>
              <a:spcAft>
                <a:spcPts val="0"/>
              </a:spcAft>
              <a:defRPr/>
            </a:pPr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6" name="slide3_shape3">
            <a:extLst>
              <a:ext uri="{FF2B5EF4-FFF2-40B4-BE49-F238E27FC236}">
                <a16:creationId xmlns:a16="http://schemas.microsoft.com/office/drawing/2014/main" id="{30E5AB4E-8D3B-422B-BC2A-E3FCEE2BDE5C}"/>
              </a:ext>
            </a:extLst>
          </p:cNvPr>
          <p:cNvSpPr/>
          <p:nvPr/>
        </p:nvSpPr>
        <p:spPr>
          <a:xfrm>
            <a:off x="2087563" y="908050"/>
            <a:ext cx="5440362" cy="2665413"/>
          </a:xfrm>
          <a:prstGeom prst="rect">
            <a:avLst/>
          </a:prstGeom>
        </p:spPr>
        <p:txBody>
          <a:bodyPr anchor="ctr"/>
          <a:lstStyle>
            <a:lvl1pPr algn="ctr" defTabSz="914400" latinLnBrk="1">
              <a:spcBef>
                <a:spcPct val="0"/>
              </a:spcBef>
              <a:buNone/>
              <a:defRPr sz="44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defRPr/>
            </a:pPr>
            <a:endParaRPr sz="4800" b="1" spc="-8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맑은 고딕" pitchFamily="50" charset="-127"/>
            </a:endParaRPr>
          </a:p>
        </p:txBody>
      </p:sp>
      <p:cxnSp>
        <p:nvCxnSpPr>
          <p:cNvPr id="8" name="slide3_shape1">
            <a:extLst>
              <a:ext uri="{FF2B5EF4-FFF2-40B4-BE49-F238E27FC236}">
                <a16:creationId xmlns:a16="http://schemas.microsoft.com/office/drawing/2014/main" id="{529BE7FC-3737-46AD-A261-6C1CBC56CDDE}"/>
              </a:ext>
            </a:extLst>
          </p:cNvPr>
          <p:cNvCxnSpPr/>
          <p:nvPr/>
        </p:nvCxnSpPr>
        <p:spPr>
          <a:xfrm rot="10800000">
            <a:off x="584200" y="1565275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lide16_shape1">
            <a:extLst>
              <a:ext uri="{FF2B5EF4-FFF2-40B4-BE49-F238E27FC236}">
                <a16:creationId xmlns:a16="http://schemas.microsoft.com/office/drawing/2014/main" id="{4AEF88C4-B50C-416A-9339-B0EAF48D1379}"/>
              </a:ext>
            </a:extLst>
          </p:cNvPr>
          <p:cNvCxnSpPr/>
          <p:nvPr/>
        </p:nvCxnSpPr>
        <p:spPr>
          <a:xfrm rot="10800000">
            <a:off x="431800" y="1417638"/>
            <a:ext cx="1320800" cy="0"/>
          </a:xfrm>
          <a:prstGeom prst="line">
            <a:avLst/>
          </a:prstGeom>
          <a:ln w="12700" cap="flat">
            <a:solidFill>
              <a:schemeClr val="bg1"/>
            </a:solidFill>
            <a:prstDash val="solid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28" name="slide16_shape3">
            <a:extLst>
              <a:ext uri="{FF2B5EF4-FFF2-40B4-BE49-F238E27FC236}">
                <a16:creationId xmlns:a16="http://schemas.microsoft.com/office/drawing/2014/main" id="{F0538F6A-BEE3-467C-A7C5-EAF01E9562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87563" y="1341438"/>
            <a:ext cx="6654800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4800" b="1">
                <a:latin typeface="HY궁서B" panose="02030600000101010101" pitchFamily="18" charset="-127"/>
                <a:ea typeface="HY궁서B" panose="02030600000101010101" pitchFamily="18" charset="-127"/>
              </a:rPr>
              <a:t>감사합니다</a:t>
            </a:r>
            <a:endParaRPr lang="ko-KR" altLang="ko-KR" sz="4800" b="1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sp>
        <p:nvSpPr>
          <p:cNvPr id="30729" name="slide1_shape4">
            <a:extLst>
              <a:ext uri="{FF2B5EF4-FFF2-40B4-BE49-F238E27FC236}">
                <a16:creationId xmlns:a16="http://schemas.microsoft.com/office/drawing/2014/main" id="{874EC9FA-ADB4-46AE-9431-508916B7C9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1800" y="6345238"/>
            <a:ext cx="2460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indent="-285750" latinLnBrk="1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indent="-228600" latinLnBrk="1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indent="-228600" latinLnBrk="1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indent="-228600" latinLnBrk="1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ko-KR" sz="1000" u="sng" dirty="0">
                <a:latin typeface="나눔고딕"/>
                <a:ea typeface="나눔고딕"/>
                <a:cs typeface="나눔고딕"/>
              </a:rPr>
              <a:t>Copyright  </a:t>
            </a:r>
            <a:r>
              <a:rPr lang="ko-KR" altLang="en-US" sz="1000" u="sng" dirty="0">
                <a:latin typeface="나눔고딕"/>
                <a:ea typeface="나눔고딕"/>
                <a:cs typeface="나눔고딕"/>
              </a:rPr>
              <a:t>ⓒ </a:t>
            </a:r>
            <a:r>
              <a:rPr lang="en-US" altLang="ko-KR" sz="1000" u="sng" dirty="0">
                <a:latin typeface="나눔고딕"/>
                <a:ea typeface="나눔고딕"/>
                <a:cs typeface="나눔고딕"/>
              </a:rPr>
              <a:t>2019</a:t>
            </a:r>
            <a:r>
              <a:rPr lang="ko-KR" altLang="en-US" sz="1000" u="sng" dirty="0">
                <a:latin typeface="나눔고딕"/>
                <a:ea typeface="나눔고딕"/>
                <a:cs typeface="나눔고딕"/>
              </a:rPr>
              <a:t>노동법률사무소 호연</a:t>
            </a:r>
            <a:endParaRPr lang="ko-KR" altLang="ko-KR" sz="1000" u="sng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30730" name="slide16_shape3">
            <a:extLst>
              <a:ext uri="{FF2B5EF4-FFF2-40B4-BE49-F238E27FC236}">
                <a16:creationId xmlns:a16="http://schemas.microsoft.com/office/drawing/2014/main" id="{4A8469B3-B627-46C9-8117-E4AA7CBD2E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2600" y="3500438"/>
            <a:ext cx="7283450" cy="151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atinLnBrk="1"/>
            <a:r>
              <a:rPr lang="ko-KR" altLang="en-US" sz="48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노동법률사무소 호연</a:t>
            </a:r>
            <a:r>
              <a:rPr lang="en-US" altLang="ko-KR" sz="40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40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浩然</a:t>
            </a:r>
            <a:r>
              <a:rPr lang="en-US" altLang="ko-KR" sz="40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</a:p>
          <a:p>
            <a:pPr latinLnBrk="1"/>
            <a:r>
              <a:rPr lang="ko-KR" altLang="en-US" sz="40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김성길 </a:t>
            </a:r>
            <a:r>
              <a:rPr lang="ko-KR" altLang="en-US" sz="28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노무사</a:t>
            </a:r>
            <a:r>
              <a:rPr lang="en-US" altLang="ko-KR" sz="28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/</a:t>
            </a:r>
            <a:r>
              <a:rPr lang="ko-KR" altLang="en-US" sz="2800" b="1" dirty="0" err="1">
                <a:latin typeface="HY궁서B" panose="02030600000101010101" pitchFamily="18" charset="-127"/>
                <a:ea typeface="HY궁서B" panose="02030600000101010101" pitchFamily="18" charset="-127"/>
              </a:rPr>
              <a:t>손사</a:t>
            </a:r>
            <a:r>
              <a:rPr lang="ko-KR" altLang="en-US" sz="28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2800" b="1" dirty="0">
                <a:latin typeface="HY궁서B" panose="02030600000101010101" pitchFamily="18" charset="-127"/>
                <a:ea typeface="HY궁서B" panose="02030600000101010101" pitchFamily="18" charset="-127"/>
              </a:rPr>
              <a:t>010-4242-1546</a:t>
            </a:r>
            <a:endParaRPr lang="ko-KR" altLang="ko-KR" sz="2800" b="1" dirty="0"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1279</TotalTime>
  <Words>4559</Words>
  <Application>Microsoft Office PowerPoint</Application>
  <PresentationFormat>화면 슬라이드 쇼(4:3)</PresentationFormat>
  <Paragraphs>566</Paragraphs>
  <Slides>46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14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46</vt:i4>
      </vt:variant>
    </vt:vector>
  </HeadingPairs>
  <TitlesOfParts>
    <vt:vector size="61" baseType="lpstr">
      <vt:lpstr>HY궁서B</vt:lpstr>
      <vt:lpstr>HY중고딕</vt:lpstr>
      <vt:lpstr>나눔고딕</vt:lpstr>
      <vt:lpstr>나눔고딕 ExtraBold</vt:lpstr>
      <vt:lpstr>맑은 고딕</vt:lpstr>
      <vt:lpstr>-윤고딕110</vt:lpstr>
      <vt:lpstr>한양신명조</vt:lpstr>
      <vt:lpstr>한컴바탕</vt:lpstr>
      <vt:lpstr>함초롬바탕</vt:lpstr>
      <vt:lpstr>휴먼고딕</vt:lpstr>
      <vt:lpstr>휴먼모음T</vt:lpstr>
      <vt:lpstr>휴먼아미체</vt:lpstr>
      <vt:lpstr>휴먼편지체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cpla</dc:creator>
  <cp:lastModifiedBy>성길 김</cp:lastModifiedBy>
  <cp:revision>169</cp:revision>
  <dcterms:created xsi:type="dcterms:W3CDTF">2014-10-28T05:05:06Z</dcterms:created>
  <dcterms:modified xsi:type="dcterms:W3CDTF">2019-12-06T10:44:19Z</dcterms:modified>
</cp:coreProperties>
</file>