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  <p:sldId id="27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이재영" initials="이" lastIdx="1" clrIdx="0">
    <p:extLst>
      <p:ext uri="{19B8F6BF-5375-455C-9EA6-DF929625EA0E}">
        <p15:presenceInfo xmlns:p15="http://schemas.microsoft.com/office/powerpoint/2012/main" userId="이재영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2122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40592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6553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3919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5065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296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34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593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924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5085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8731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C3E9CA9-638D-4878-8163-5BFA0334B196}" type="datetimeFigureOut">
              <a:rPr lang="ko-KR" altLang="en-US" smtClean="0"/>
              <a:t>2019-12-09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D512F-6C37-450B-8D15-5A433FEC44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8081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DD7602F9-5BAA-451A-AF1C-464C55D09120}"/>
              </a:ext>
            </a:extLst>
          </p:cNvPr>
          <p:cNvSpPr/>
          <p:nvPr/>
        </p:nvSpPr>
        <p:spPr>
          <a:xfrm>
            <a:off x="838200" y="463826"/>
            <a:ext cx="10704443" cy="223961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F3FD197-8834-41F3-850E-EC39CBE1D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1597"/>
            <a:ext cx="10515600" cy="2700695"/>
          </a:xfrm>
        </p:spPr>
        <p:txBody>
          <a:bodyPr>
            <a:normAutofit/>
          </a:bodyPr>
          <a:lstStyle/>
          <a:p>
            <a:pPr algn="ctr"/>
            <a:r>
              <a:rPr lang="en-US" altLang="ko-KR" dirty="0">
                <a:latin typeface="+mn-lt"/>
              </a:rPr>
              <a:t>For.</a:t>
            </a:r>
            <a:r>
              <a:rPr lang="ko-KR" altLang="en-US" dirty="0">
                <a:latin typeface="+mn-lt"/>
              </a:rPr>
              <a:t> 법학과</a:t>
            </a:r>
            <a:r>
              <a:rPr lang="en-US" altLang="ko-KR" dirty="0">
                <a:latin typeface="+mn-lt"/>
              </a:rPr>
              <a:t>.</a:t>
            </a:r>
            <a:r>
              <a:rPr lang="ko-KR" altLang="en-US" dirty="0">
                <a:latin typeface="+mn-lt"/>
              </a:rPr>
              <a:t> 산업안전보건공단 입사전략</a:t>
            </a:r>
            <a:br>
              <a:rPr lang="en-US" altLang="ko-KR" dirty="0"/>
            </a:br>
            <a:br>
              <a:rPr lang="en-US" altLang="ko-KR" dirty="0"/>
            </a:br>
            <a:r>
              <a:rPr lang="en-US" altLang="ko-KR" sz="3600" dirty="0">
                <a:latin typeface="+mn-lt"/>
              </a:rPr>
              <a:t>-</a:t>
            </a:r>
            <a:r>
              <a:rPr lang="ko-KR" altLang="en-US" sz="3600" dirty="0">
                <a:latin typeface="+mn-lt"/>
              </a:rPr>
              <a:t>채용절차와 자기소개서를 중심으로</a:t>
            </a:r>
            <a:r>
              <a:rPr lang="en-US" altLang="ko-KR" sz="3600" dirty="0">
                <a:latin typeface="+mn-lt"/>
              </a:rPr>
              <a:t>-</a:t>
            </a:r>
            <a:endParaRPr lang="en-US" sz="3600" dirty="0">
              <a:latin typeface="+mn-lt"/>
            </a:endParaRP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2EB6607-EE30-472D-A5CC-22BD54EBF2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44" y="2895648"/>
            <a:ext cx="7414635" cy="2700695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A748E54-138D-4A9D-8D74-532B424C5EC2}"/>
              </a:ext>
            </a:extLst>
          </p:cNvPr>
          <p:cNvSpPr txBox="1"/>
          <p:nvPr/>
        </p:nvSpPr>
        <p:spPr>
          <a:xfrm>
            <a:off x="8163339" y="2895647"/>
            <a:ext cx="27697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fontAlgn="base"/>
            <a:endParaRPr lang="en-US" altLang="ko-KR" dirty="0"/>
          </a:p>
          <a:p>
            <a:pPr algn="r" fontAlgn="base"/>
            <a:r>
              <a:rPr lang="en-US" altLang="ko-KR" dirty="0"/>
              <a:t>20120650 </a:t>
            </a:r>
            <a:r>
              <a:rPr lang="ko-KR" altLang="en-US" dirty="0"/>
              <a:t>이재영</a:t>
            </a:r>
          </a:p>
          <a:p>
            <a:pPr algn="r" fontAlgn="base"/>
            <a:r>
              <a:rPr lang="en-US" altLang="ko-KR" dirty="0"/>
              <a:t>20150745 </a:t>
            </a:r>
            <a:r>
              <a:rPr lang="ko-KR" altLang="en-US" dirty="0" err="1"/>
              <a:t>탁승모</a:t>
            </a:r>
            <a:endParaRPr lang="ko-KR" altLang="en-US" dirty="0"/>
          </a:p>
          <a:p>
            <a:pPr algn="r" fontAlgn="base"/>
            <a:r>
              <a:rPr lang="en-US" altLang="ko-KR" dirty="0"/>
              <a:t>20130750 </a:t>
            </a:r>
            <a:r>
              <a:rPr lang="ko-KR" altLang="en-US" dirty="0"/>
              <a:t>황명호</a:t>
            </a:r>
          </a:p>
          <a:p>
            <a:pPr algn="r" fontAlgn="base"/>
            <a:r>
              <a:rPr lang="en-US" altLang="ko-KR" dirty="0"/>
              <a:t>20120566 </a:t>
            </a:r>
            <a:r>
              <a:rPr lang="ko-KR" altLang="en-US" dirty="0" err="1"/>
              <a:t>서동준</a:t>
            </a:r>
            <a:endParaRPr lang="ko-KR" altLang="en-US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53313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FCD29F-1388-40DF-B597-570F8C789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/>
              <a:t>들어가기에 앞서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77CFF60-E334-49F4-AF8F-6F81444AE8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산업안전관리공단 황은지 산업기계인증부 과장과의 인터뷰</a:t>
            </a:r>
          </a:p>
        </p:txBody>
      </p:sp>
      <p:pic>
        <p:nvPicPr>
          <p:cNvPr id="5" name="그림 4" descr="사람, 서있는, 가장, 실내이(가) 표시된 사진&#10;&#10;자동 생성된 설명">
            <a:extLst>
              <a:ext uri="{FF2B5EF4-FFF2-40B4-BE49-F238E27FC236}">
                <a16:creationId xmlns:a16="http://schemas.microsoft.com/office/drawing/2014/main" id="{564CE057-D6F9-46B6-9382-6DC8486CB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27" y="2855742"/>
            <a:ext cx="3535680" cy="2651760"/>
          </a:xfrm>
          <a:prstGeom prst="rect">
            <a:avLst/>
          </a:prstGeom>
        </p:spPr>
      </p:pic>
      <p:pic>
        <p:nvPicPr>
          <p:cNvPr id="7" name="그림 6" descr="사람, 아이, 소년, 방이(가) 표시된 사진&#10;&#10;자동 생성된 설명">
            <a:extLst>
              <a:ext uri="{FF2B5EF4-FFF2-40B4-BE49-F238E27FC236}">
                <a16:creationId xmlns:a16="http://schemas.microsoft.com/office/drawing/2014/main" id="{E118A169-D46B-4502-9553-1210AE785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320" y="2855743"/>
            <a:ext cx="3535679" cy="2651760"/>
          </a:xfrm>
          <a:prstGeom prst="rect">
            <a:avLst/>
          </a:prstGeom>
        </p:spPr>
      </p:pic>
      <p:pic>
        <p:nvPicPr>
          <p:cNvPr id="9" name="그림 8" descr="사람, 실내, 남자, 앉아있는이(가) 표시된 사진&#10;&#10;자동 생성된 설명">
            <a:extLst>
              <a:ext uri="{FF2B5EF4-FFF2-40B4-BE49-F238E27FC236}">
                <a16:creationId xmlns:a16="http://schemas.microsoft.com/office/drawing/2014/main" id="{59948E89-0EDB-40E0-BFD9-25E21D7806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512" y="2855742"/>
            <a:ext cx="3235569" cy="26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496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28902E73-A376-4521-AB1A-C12C7B4C0AB5}"/>
              </a:ext>
            </a:extLst>
          </p:cNvPr>
          <p:cNvSpPr/>
          <p:nvPr/>
        </p:nvSpPr>
        <p:spPr>
          <a:xfrm>
            <a:off x="4890052" y="365760"/>
            <a:ext cx="2425148" cy="11714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3C2D587-1807-4559-B9F1-1E79759A5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/>
              <a:t>목차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0390729-608C-4F40-8734-65424D234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Ⅰ. </a:t>
            </a:r>
            <a:r>
              <a:rPr lang="ko-KR" altLang="en-US" dirty="0"/>
              <a:t>산업안전보건공단 개요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Ⅱ. </a:t>
            </a:r>
            <a:r>
              <a:rPr lang="ko-KR" altLang="en-US" dirty="0"/>
              <a:t>채용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1. NCS </a:t>
            </a:r>
            <a:r>
              <a:rPr lang="ko-KR" altLang="en-US" dirty="0"/>
              <a:t>기반채용소개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  </a:t>
            </a:r>
            <a:r>
              <a:rPr lang="en-US" altLang="ko-KR" dirty="0"/>
              <a:t>2. </a:t>
            </a:r>
            <a:r>
              <a:rPr lang="ko-KR" altLang="en-US" dirty="0"/>
              <a:t>전형절차 및 방법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3. </a:t>
            </a:r>
            <a:r>
              <a:rPr lang="ko-KR" altLang="en-US" dirty="0"/>
              <a:t>채용목표제 및 가점</a:t>
            </a:r>
          </a:p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Ⅲ. </a:t>
            </a:r>
            <a:r>
              <a:rPr lang="ko-KR" altLang="en-US" dirty="0"/>
              <a:t>자기소개서</a:t>
            </a:r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6656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516835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0DA83078-A221-4610-8534-EDE1EBD857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91" y="1691322"/>
            <a:ext cx="11934969" cy="4639140"/>
          </a:xfr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/>
          <a:lstStyle/>
          <a:p>
            <a:r>
              <a:rPr lang="en-US" altLang="ko-KR" sz="3600" dirty="0"/>
              <a:t>Ⅰ.</a:t>
            </a:r>
            <a:r>
              <a:rPr lang="ko-KR" altLang="en-US" sz="3600" dirty="0"/>
              <a:t> 산업안전보건공단 개요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1. </a:t>
            </a:r>
            <a:r>
              <a:rPr lang="ko-KR" altLang="en-US" sz="3200" dirty="0"/>
              <a:t>소개</a:t>
            </a:r>
            <a:endParaRPr lang="ko-KR" altLang="en-US" sz="3200" dirty="0">
              <a:latin typeface="+mn-lt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072A780-F19D-41C5-A10D-3E25FD8559B6}"/>
              </a:ext>
            </a:extLst>
          </p:cNvPr>
          <p:cNvSpPr/>
          <p:nvPr/>
        </p:nvSpPr>
        <p:spPr>
          <a:xfrm>
            <a:off x="3538330" y="2326420"/>
            <a:ext cx="5287618" cy="7222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7675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 descr="스크린샷이(가) 표시된 사진&#10;&#10;자동 생성된 설명">
            <a:extLst>
              <a:ext uri="{FF2B5EF4-FFF2-40B4-BE49-F238E27FC236}">
                <a16:creationId xmlns:a16="http://schemas.microsoft.com/office/drawing/2014/main" id="{69FF50E4-6BA6-4470-8870-2A30B504D1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59" y="1876047"/>
            <a:ext cx="5715000" cy="2112858"/>
          </a:xfr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86E0E50-5DAE-45C1-930F-049063E197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876047"/>
            <a:ext cx="5815427" cy="4800918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C79387C-84B6-41BD-AFCF-E2EE61BCEF85}"/>
              </a:ext>
            </a:extLst>
          </p:cNvPr>
          <p:cNvSpPr/>
          <p:nvPr/>
        </p:nvSpPr>
        <p:spPr>
          <a:xfrm>
            <a:off x="845127" y="365760"/>
            <a:ext cx="10989064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600" dirty="0"/>
              <a:t>Ⅰ.</a:t>
            </a:r>
            <a:r>
              <a:rPr lang="ko-KR" altLang="en-US" sz="3600" dirty="0"/>
              <a:t> 산업안전보건공단 개요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2. </a:t>
            </a:r>
            <a:r>
              <a:rPr lang="ko-KR" altLang="en-US" sz="3200" dirty="0" err="1"/>
              <a:t>인재상</a:t>
            </a:r>
            <a:endParaRPr lang="ko-KR" altLang="en-US" sz="3200" dirty="0">
              <a:latin typeface="+mn-lt"/>
            </a:endParaRPr>
          </a:p>
        </p:txBody>
      </p:sp>
      <p:sp>
        <p:nvSpPr>
          <p:cNvPr id="11" name="화살표: 오른쪽 10">
            <a:extLst>
              <a:ext uri="{FF2B5EF4-FFF2-40B4-BE49-F238E27FC236}">
                <a16:creationId xmlns:a16="http://schemas.microsoft.com/office/drawing/2014/main" id="{F7DFAA1D-2DBD-4AA5-9FEF-321CE089DC50}"/>
              </a:ext>
            </a:extLst>
          </p:cNvPr>
          <p:cNvSpPr/>
          <p:nvPr/>
        </p:nvSpPr>
        <p:spPr>
          <a:xfrm>
            <a:off x="5433391" y="2932476"/>
            <a:ext cx="1364974" cy="4965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050CCD27-87AF-4E12-9BFC-18C7000087AB}"/>
              </a:ext>
            </a:extLst>
          </p:cNvPr>
          <p:cNvSpPr/>
          <p:nvPr/>
        </p:nvSpPr>
        <p:spPr>
          <a:xfrm>
            <a:off x="8751922" y="2478157"/>
            <a:ext cx="503582" cy="5300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3B7D0D3-0563-46F6-AB36-6AE36345A9B9}"/>
              </a:ext>
            </a:extLst>
          </p:cNvPr>
          <p:cNvSpPr/>
          <p:nvPr/>
        </p:nvSpPr>
        <p:spPr>
          <a:xfrm>
            <a:off x="7235687" y="3803374"/>
            <a:ext cx="609600" cy="5300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61856E62-3F7D-49E3-B9FC-1E96A161A607}"/>
              </a:ext>
            </a:extLst>
          </p:cNvPr>
          <p:cNvSpPr/>
          <p:nvPr/>
        </p:nvSpPr>
        <p:spPr>
          <a:xfrm>
            <a:off x="10310191" y="3803374"/>
            <a:ext cx="331305" cy="5300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6D6E2A63-8724-45C1-AFDC-B8A9AE527DBD}"/>
              </a:ext>
            </a:extLst>
          </p:cNvPr>
          <p:cNvSpPr/>
          <p:nvPr/>
        </p:nvSpPr>
        <p:spPr>
          <a:xfrm flipV="1">
            <a:off x="7885044" y="5698434"/>
            <a:ext cx="609600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7788AFF-6102-420D-BA43-72F97C78B8E8}"/>
              </a:ext>
            </a:extLst>
          </p:cNvPr>
          <p:cNvSpPr/>
          <p:nvPr/>
        </p:nvSpPr>
        <p:spPr>
          <a:xfrm>
            <a:off x="9481931" y="5698433"/>
            <a:ext cx="609600" cy="457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그림 19" descr="사람이(가) 표시된 사진&#10;&#10;자동 생성된 설명">
            <a:extLst>
              <a:ext uri="{FF2B5EF4-FFF2-40B4-BE49-F238E27FC236}">
                <a16:creationId xmlns:a16="http://schemas.microsoft.com/office/drawing/2014/main" id="{E6F771C0-8018-4DEE-8796-25A51A81DE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45" y="3869635"/>
            <a:ext cx="5815427" cy="262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37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:a16="http://schemas.microsoft.com/office/drawing/2014/main" id="{4FA441E0-A37F-4D13-B147-C6A4D569F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190" y="4754562"/>
            <a:ext cx="9103057" cy="1878250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516835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>
            <a:normAutofit/>
          </a:bodyPr>
          <a:lstStyle/>
          <a:p>
            <a:r>
              <a:rPr lang="en-US" altLang="ko-KR" dirty="0"/>
              <a:t>Ⅱ</a:t>
            </a:r>
            <a:r>
              <a:rPr lang="en-US" altLang="ko-KR" sz="3600" dirty="0"/>
              <a:t>.</a:t>
            </a:r>
            <a:r>
              <a:rPr lang="ko-KR" altLang="en-US" sz="3600" dirty="0"/>
              <a:t> 채용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1. NCS</a:t>
            </a:r>
            <a:r>
              <a:rPr lang="ko-KR" altLang="en-US" sz="3200" dirty="0"/>
              <a:t> 기반 채용소개</a:t>
            </a:r>
            <a:endParaRPr lang="ko-KR" altLang="en-US" sz="3200" dirty="0">
              <a:latin typeface="+mn-lt"/>
            </a:endParaRPr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9505BBBC-7B03-4C25-A4FB-23D0932F6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70" y="2007650"/>
            <a:ext cx="4924708" cy="1225893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A87EFBE-03DA-4536-8324-9AD862A91FEE}"/>
              </a:ext>
            </a:extLst>
          </p:cNvPr>
          <p:cNvSpPr txBox="1"/>
          <p:nvPr/>
        </p:nvSpPr>
        <p:spPr>
          <a:xfrm>
            <a:off x="5977719" y="2142699"/>
            <a:ext cx="567746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en-US" altLang="ko-KR" dirty="0"/>
              <a:t>NCS</a:t>
            </a:r>
            <a:r>
              <a:rPr lang="ko-KR" altLang="en-US" dirty="0"/>
              <a:t>는 산업현장에서 직무를 수행하기 위해 요구되는 지식</a:t>
            </a:r>
            <a:r>
              <a:rPr lang="en-US" altLang="ko-KR" dirty="0"/>
              <a:t>·</a:t>
            </a:r>
            <a:r>
              <a:rPr lang="ko-KR" altLang="en-US" dirty="0"/>
              <a:t>기술</a:t>
            </a:r>
            <a:r>
              <a:rPr lang="en-US" altLang="ko-KR" dirty="0"/>
              <a:t>·</a:t>
            </a:r>
            <a:r>
              <a:rPr lang="ko-KR" altLang="en-US" dirty="0"/>
              <a:t>태도 등의 내용을 국가가 체계화한 것입니다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15" name="더하기 기호 14">
            <a:extLst>
              <a:ext uri="{FF2B5EF4-FFF2-40B4-BE49-F238E27FC236}">
                <a16:creationId xmlns:a16="http://schemas.microsoft.com/office/drawing/2014/main" id="{0364EECC-0830-4A00-803E-91D42AB0A577}"/>
              </a:ext>
            </a:extLst>
          </p:cNvPr>
          <p:cNvSpPr/>
          <p:nvPr/>
        </p:nvSpPr>
        <p:spPr>
          <a:xfrm>
            <a:off x="5179323" y="3429000"/>
            <a:ext cx="1596789" cy="132556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8D5EBA6F-39D7-4BD6-BBFE-EF4623269771}"/>
              </a:ext>
            </a:extLst>
          </p:cNvPr>
          <p:cNvSpPr/>
          <p:nvPr/>
        </p:nvSpPr>
        <p:spPr>
          <a:xfrm>
            <a:off x="2101755" y="5059503"/>
            <a:ext cx="1801505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295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516835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/>
          <a:lstStyle/>
          <a:p>
            <a:r>
              <a:rPr lang="en-US" altLang="ko-KR" sz="3600" dirty="0"/>
              <a:t>Ⅱ.</a:t>
            </a:r>
            <a:r>
              <a:rPr lang="ko-KR" altLang="en-US" sz="3600" dirty="0"/>
              <a:t> 채용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2. </a:t>
            </a:r>
            <a:r>
              <a:rPr lang="ko-KR" altLang="en-US" sz="3200" dirty="0"/>
              <a:t>전형절차 및 방법</a:t>
            </a:r>
            <a:endParaRPr lang="ko-KR" altLang="en-US" sz="3200" dirty="0">
              <a:latin typeface="+mn-lt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CB44DB-23B4-4CC3-90D5-B6D5BE8CE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127" y="1961322"/>
            <a:ext cx="10286700" cy="4218815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2.1. </a:t>
            </a:r>
            <a:r>
              <a:rPr lang="ko-KR" altLang="en-US" dirty="0"/>
              <a:t>전형절차</a:t>
            </a:r>
          </a:p>
        </p:txBody>
      </p:sp>
      <p:pic>
        <p:nvPicPr>
          <p:cNvPr id="6" name="그림 5" descr="시계이(가) 표시된 사진&#10;&#10;자동 생성된 설명">
            <a:extLst>
              <a:ext uri="{FF2B5EF4-FFF2-40B4-BE49-F238E27FC236}">
                <a16:creationId xmlns:a16="http://schemas.microsoft.com/office/drawing/2014/main" id="{565D7864-BCA4-4E17-8F6E-488FAE64C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889" y="3034746"/>
            <a:ext cx="9401175" cy="265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831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516835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/>
          <a:lstStyle/>
          <a:p>
            <a:r>
              <a:rPr lang="en-US" altLang="ko-KR" sz="3600" dirty="0"/>
              <a:t>Ⅱ.</a:t>
            </a:r>
            <a:r>
              <a:rPr lang="ko-KR" altLang="en-US" sz="3600" dirty="0"/>
              <a:t> 채용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2. </a:t>
            </a:r>
            <a:r>
              <a:rPr lang="ko-KR" altLang="en-US" sz="3200" dirty="0"/>
              <a:t>전형절차 및 방법</a:t>
            </a:r>
            <a:endParaRPr lang="ko-KR" altLang="en-US" sz="3200" dirty="0">
              <a:latin typeface="+mn-lt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CB44DB-23B4-4CC3-90D5-B6D5BE8CE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127" y="1961322"/>
            <a:ext cx="10286700" cy="4218815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2.2. </a:t>
            </a:r>
            <a:r>
              <a:rPr lang="ko-KR" altLang="en-US" dirty="0"/>
              <a:t>서류심사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8308AE2-0A0E-4EAE-90C1-C62C5DB1A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852" y="2716695"/>
            <a:ext cx="7845287" cy="3463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786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스크린샷이(가) 표시된 사진&#10;&#10;자동 생성된 설명">
            <a:extLst>
              <a:ext uri="{FF2B5EF4-FFF2-40B4-BE49-F238E27FC236}">
                <a16:creationId xmlns:a16="http://schemas.microsoft.com/office/drawing/2014/main" id="{04015A86-6EA7-45C5-8076-3D07F5EDB3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945" y="3457781"/>
            <a:ext cx="6118985" cy="2722355"/>
          </a:xfrm>
          <a:prstGeom prst="rect">
            <a:avLst/>
          </a:prstGeom>
        </p:spPr>
      </p:pic>
      <p:pic>
        <p:nvPicPr>
          <p:cNvPr id="6" name="그림 5" descr="스크린샷이(가) 표시된 사진&#10;&#10;자동 생성된 설명">
            <a:extLst>
              <a:ext uri="{FF2B5EF4-FFF2-40B4-BE49-F238E27FC236}">
                <a16:creationId xmlns:a16="http://schemas.microsoft.com/office/drawing/2014/main" id="{51A565BC-F3F5-4AF9-AC72-635602C2AC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63" y="3101009"/>
            <a:ext cx="5168347" cy="3498574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516835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/>
          <a:lstStyle/>
          <a:p>
            <a:r>
              <a:rPr lang="en-US" altLang="ko-KR" sz="3600" dirty="0"/>
              <a:t>Ⅱ.</a:t>
            </a:r>
            <a:r>
              <a:rPr lang="ko-KR" altLang="en-US" sz="3600" dirty="0"/>
              <a:t> 채용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2. </a:t>
            </a:r>
            <a:r>
              <a:rPr lang="ko-KR" altLang="en-US" sz="3200" dirty="0"/>
              <a:t>전형절차 및 방법</a:t>
            </a:r>
            <a:endParaRPr lang="ko-KR" altLang="en-US" sz="3200" dirty="0">
              <a:latin typeface="+mn-lt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CB44DB-23B4-4CC3-90D5-B6D5BE8CE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127" y="1961322"/>
            <a:ext cx="10286700" cy="4218815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2.3. </a:t>
            </a:r>
            <a:r>
              <a:rPr lang="ko-KR" altLang="en-US" dirty="0"/>
              <a:t>인성검사 및 필기시험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C9697B0-1B72-40F5-B8F5-7DBD429A8A70}"/>
              </a:ext>
            </a:extLst>
          </p:cNvPr>
          <p:cNvSpPr/>
          <p:nvPr/>
        </p:nvSpPr>
        <p:spPr>
          <a:xfrm>
            <a:off x="7792278" y="6003235"/>
            <a:ext cx="808383" cy="5300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2514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362929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/>
          <a:lstStyle/>
          <a:p>
            <a:r>
              <a:rPr lang="en-US" altLang="ko-KR" sz="3600" dirty="0"/>
              <a:t>Ⅱ.</a:t>
            </a:r>
            <a:r>
              <a:rPr lang="ko-KR" altLang="en-US" sz="3600" dirty="0"/>
              <a:t> 채용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2. </a:t>
            </a:r>
            <a:r>
              <a:rPr lang="ko-KR" altLang="en-US" sz="3200" dirty="0"/>
              <a:t>전형절차 및 방법</a:t>
            </a:r>
            <a:endParaRPr lang="ko-KR" altLang="en-US" sz="3200" dirty="0">
              <a:latin typeface="+mn-lt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CB44DB-23B4-4CC3-90D5-B6D5BE8CE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127" y="1961322"/>
            <a:ext cx="10286700" cy="4218815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2.4. </a:t>
            </a:r>
            <a:r>
              <a:rPr lang="ko-KR" altLang="en-US" dirty="0"/>
              <a:t>면접심사</a:t>
            </a:r>
          </a:p>
        </p:txBody>
      </p:sp>
      <p:pic>
        <p:nvPicPr>
          <p:cNvPr id="6" name="그림 5" descr="스크린샷이(가) 표시된 사진&#10;&#10;자동 생성된 설명">
            <a:extLst>
              <a:ext uri="{FF2B5EF4-FFF2-40B4-BE49-F238E27FC236}">
                <a16:creationId xmlns:a16="http://schemas.microsoft.com/office/drawing/2014/main" id="{19EDDBD0-2BCF-43E5-A661-4E3055C13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296" y="2796208"/>
            <a:ext cx="8587408" cy="379012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9FC986C9-A6E0-4987-9BCD-019DFD757AA4}"/>
              </a:ext>
            </a:extLst>
          </p:cNvPr>
          <p:cNvSpPr/>
          <p:nvPr/>
        </p:nvSpPr>
        <p:spPr>
          <a:xfrm>
            <a:off x="3617843" y="3962400"/>
            <a:ext cx="702366" cy="11927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5037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362929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/>
          <a:lstStyle/>
          <a:p>
            <a:r>
              <a:rPr lang="en-US" altLang="ko-KR" sz="3600" dirty="0"/>
              <a:t>Ⅱ.</a:t>
            </a:r>
            <a:r>
              <a:rPr lang="ko-KR" altLang="en-US" sz="3600" dirty="0"/>
              <a:t> 채용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3. </a:t>
            </a:r>
            <a:r>
              <a:rPr lang="ko-KR" altLang="en-US" sz="3200" dirty="0"/>
              <a:t>채용목표제 및 가점</a:t>
            </a:r>
            <a:endParaRPr lang="ko-KR" altLang="en-US" sz="3200" dirty="0">
              <a:latin typeface="+mn-lt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CB44DB-23B4-4CC3-90D5-B6D5BE8CE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127" y="1961322"/>
            <a:ext cx="10286700" cy="4218815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3.1. </a:t>
            </a:r>
            <a:r>
              <a:rPr lang="ko-KR" altLang="en-US" dirty="0"/>
              <a:t>채용목표제</a:t>
            </a:r>
          </a:p>
        </p:txBody>
      </p:sp>
      <p:pic>
        <p:nvPicPr>
          <p:cNvPr id="5" name="그림 4" descr="나이프이(가) 표시된 사진&#10;&#10;자동 생성된 설명">
            <a:extLst>
              <a:ext uri="{FF2B5EF4-FFF2-40B4-BE49-F238E27FC236}">
                <a16:creationId xmlns:a16="http://schemas.microsoft.com/office/drawing/2014/main" id="{F8A99C3D-AA5B-4AB0-8561-2CFB1AC8C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426" y="2902226"/>
            <a:ext cx="8521148" cy="2968488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D758275C-1955-4D44-B82D-B14ABD174C23}"/>
              </a:ext>
            </a:extLst>
          </p:cNvPr>
          <p:cNvSpPr/>
          <p:nvPr/>
        </p:nvSpPr>
        <p:spPr>
          <a:xfrm>
            <a:off x="1948070" y="3525078"/>
            <a:ext cx="1974573" cy="4571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171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스크린샷이(가) 표시된 사진&#10;&#10;자동 생성된 설명">
            <a:extLst>
              <a:ext uri="{FF2B5EF4-FFF2-40B4-BE49-F238E27FC236}">
                <a16:creationId xmlns:a16="http://schemas.microsoft.com/office/drawing/2014/main" id="{81609708-3C38-47F5-B058-CB2909C448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04" y="2474912"/>
            <a:ext cx="10495723" cy="3705225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362929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/>
          <a:lstStyle/>
          <a:p>
            <a:r>
              <a:rPr lang="en-US" altLang="ko-KR" sz="3600" dirty="0"/>
              <a:t>Ⅱ.</a:t>
            </a:r>
            <a:r>
              <a:rPr lang="ko-KR" altLang="en-US" sz="3600" dirty="0"/>
              <a:t> 채용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3. </a:t>
            </a:r>
            <a:r>
              <a:rPr lang="ko-KR" altLang="en-US" sz="3200" dirty="0"/>
              <a:t>채용목표제 및 가점</a:t>
            </a:r>
            <a:endParaRPr lang="ko-KR" altLang="en-US" sz="3200" dirty="0">
              <a:latin typeface="+mn-lt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CB44DB-23B4-4CC3-90D5-B6D5BE8CEF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127" y="1961322"/>
            <a:ext cx="10286700" cy="4218815"/>
          </a:xfrm>
        </p:spPr>
        <p:txBody>
          <a:bodyPr/>
          <a:lstStyle/>
          <a:p>
            <a:pPr marL="0" indent="0">
              <a:buNone/>
            </a:pPr>
            <a:r>
              <a:rPr lang="en-US" altLang="ko-KR" dirty="0"/>
              <a:t>3.2. </a:t>
            </a:r>
            <a:r>
              <a:rPr lang="ko-KR" altLang="en-US" dirty="0"/>
              <a:t>가점사항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A715906-5D2E-46DF-99D1-6139DA1BE588}"/>
              </a:ext>
            </a:extLst>
          </p:cNvPr>
          <p:cNvSpPr/>
          <p:nvPr/>
        </p:nvSpPr>
        <p:spPr>
          <a:xfrm>
            <a:off x="2226365" y="4327524"/>
            <a:ext cx="2888974" cy="7219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9A7A285-3ABB-476F-8E30-5C0BD9DFD720}"/>
              </a:ext>
            </a:extLst>
          </p:cNvPr>
          <p:cNvSpPr/>
          <p:nvPr/>
        </p:nvSpPr>
        <p:spPr>
          <a:xfrm>
            <a:off x="2226365" y="4625009"/>
            <a:ext cx="3432313" cy="72198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6227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0C5670DE-76BA-4BD5-91DD-E600D7AF6466}"/>
              </a:ext>
            </a:extLst>
          </p:cNvPr>
          <p:cNvSpPr/>
          <p:nvPr/>
        </p:nvSpPr>
        <p:spPr>
          <a:xfrm>
            <a:off x="362929" y="2040835"/>
            <a:ext cx="11418254" cy="1166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362929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>
            <a:normAutofit/>
          </a:bodyPr>
          <a:lstStyle/>
          <a:p>
            <a:r>
              <a:rPr lang="en-US" altLang="ko-KR" sz="3600" dirty="0"/>
              <a:t>Ⅲ.</a:t>
            </a:r>
            <a:r>
              <a:rPr lang="ko-KR" altLang="en-US" sz="3600" dirty="0"/>
              <a:t>자기소개서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1. </a:t>
            </a:r>
            <a:r>
              <a:rPr lang="ko-KR" altLang="en-US" sz="3200" dirty="0"/>
              <a:t>문제해결능력</a:t>
            </a:r>
            <a:endParaRPr lang="ko-KR" altLang="en-US" sz="3200" dirty="0">
              <a:latin typeface="+mn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B3C3C96-D9B5-496B-A7A9-58A610DB67F1}"/>
              </a:ext>
            </a:extLst>
          </p:cNvPr>
          <p:cNvSpPr txBox="1"/>
          <p:nvPr/>
        </p:nvSpPr>
        <p:spPr>
          <a:xfrm>
            <a:off x="609600" y="2068286"/>
            <a:ext cx="1083033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dirty="0"/>
              <a:t>1. </a:t>
            </a:r>
            <a:r>
              <a:rPr lang="ko-KR" altLang="en-US" dirty="0"/>
              <a:t>“사업장에서는 산업안전보건법 및 공단의 사업이 현장과 동떨어져 있으며 현장의 현실을 반영하지 못하는 불만을 토로하고 있습니다</a:t>
            </a:r>
            <a:r>
              <a:rPr lang="en-US" altLang="ko-KR" dirty="0"/>
              <a:t>. </a:t>
            </a:r>
            <a:r>
              <a:rPr lang="ko-KR" altLang="en-US" dirty="0"/>
              <a:t>이에 대한 본인의 생각과 해결방안을 중심으로 기술해 주십시오</a:t>
            </a:r>
            <a:r>
              <a:rPr lang="en-US" altLang="ko-KR" dirty="0"/>
              <a:t>.(2000byte</a:t>
            </a:r>
            <a:r>
              <a:rPr lang="ko-KR" altLang="en-US" dirty="0"/>
              <a:t>이내</a:t>
            </a:r>
            <a:r>
              <a:rPr lang="en-US" altLang="ko-KR" dirty="0"/>
              <a:t>)”</a:t>
            </a:r>
            <a:r>
              <a:rPr lang="ko-KR" altLang="en-US" dirty="0"/>
              <a:t> </a:t>
            </a:r>
            <a:endParaRPr lang="en-US" altLang="ko-KR" dirty="0"/>
          </a:p>
          <a:p>
            <a:pPr marL="342900" indent="-342900" fontAlgn="base" latinLnBrk="1">
              <a:buAutoNum type="arabicPeriod"/>
            </a:pPr>
            <a:endParaRPr lang="en-US" altLang="ko-KR" dirty="0"/>
          </a:p>
          <a:p>
            <a:pPr marL="342900" indent="-342900" fontAlgn="base" latinLnBrk="1">
              <a:buAutoNum type="arabicPeriod"/>
            </a:pPr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글자 포인트 </a:t>
            </a:r>
            <a:r>
              <a:rPr lang="en-US" altLang="ko-KR" dirty="0">
                <a:solidFill>
                  <a:srgbClr val="FF0000"/>
                </a:solidFill>
              </a:rPr>
              <a:t>: 1200</a:t>
            </a:r>
            <a:r>
              <a:rPr lang="ko-KR" altLang="en-US" dirty="0">
                <a:solidFill>
                  <a:srgbClr val="FF0000"/>
                </a:solidFill>
              </a:rPr>
              <a:t>자 이내로 작성하는 것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“서론”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현재 현장에서 나타나고 있는 문제점을 제시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본론”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문제점에 대한 깊이 있는 생각을 제시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결론”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구체적인 해결방안 제시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“</a:t>
            </a:r>
            <a:r>
              <a:rPr lang="ko-KR" altLang="en-US" dirty="0" err="1">
                <a:solidFill>
                  <a:srgbClr val="FF0000"/>
                </a:solidFill>
              </a:rPr>
              <a:t>행정분야”의</a:t>
            </a:r>
            <a:r>
              <a:rPr lang="ko-KR" altLang="en-US" dirty="0">
                <a:solidFill>
                  <a:srgbClr val="FF0000"/>
                </a:solidFill>
              </a:rPr>
              <a:t> 경우 </a:t>
            </a:r>
            <a:r>
              <a:rPr lang="en-US" altLang="ko-KR" dirty="0">
                <a:solidFill>
                  <a:srgbClr val="FF0000"/>
                </a:solidFill>
              </a:rPr>
              <a:t>: </a:t>
            </a:r>
            <a:r>
              <a:rPr lang="ko-KR" altLang="en-US" dirty="0">
                <a:solidFill>
                  <a:srgbClr val="FF0000"/>
                </a:solidFill>
              </a:rPr>
              <a:t>안전보건공단의 국감회의록을 통해서 문제점을 찾고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이에 맞춰서 기술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주의해야 할 포인트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문제점 및 해결방안을 기술할 때는 자신이 지원한 분야를 고려해서 기술</a:t>
            </a:r>
          </a:p>
          <a:p>
            <a:r>
              <a:rPr lang="en-US" altLang="ko-KR" dirty="0">
                <a:solidFill>
                  <a:srgbClr val="FF0000"/>
                </a:solidFill>
              </a:rPr>
              <a:t> </a:t>
            </a:r>
            <a:endParaRPr lang="ko-KR" altLang="en-US" dirty="0">
              <a:solidFill>
                <a:srgbClr val="FF0000"/>
              </a:solidFill>
            </a:endParaRPr>
          </a:p>
          <a:p>
            <a:endParaRPr lang="ko-KR" altLang="en-US" dirty="0"/>
          </a:p>
        </p:txBody>
      </p:sp>
      <p:sp>
        <p:nvSpPr>
          <p:cNvPr id="15" name="화살표: 아래쪽 14">
            <a:extLst>
              <a:ext uri="{FF2B5EF4-FFF2-40B4-BE49-F238E27FC236}">
                <a16:creationId xmlns:a16="http://schemas.microsoft.com/office/drawing/2014/main" id="{81B469BD-9AA3-45E5-BE6C-51FA04DBD450}"/>
              </a:ext>
            </a:extLst>
          </p:cNvPr>
          <p:cNvSpPr/>
          <p:nvPr/>
        </p:nvSpPr>
        <p:spPr>
          <a:xfrm>
            <a:off x="5499652" y="2769704"/>
            <a:ext cx="1073426" cy="1179444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5838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0C5670DE-76BA-4BD5-91DD-E600D7AF6466}"/>
              </a:ext>
            </a:extLst>
          </p:cNvPr>
          <p:cNvSpPr/>
          <p:nvPr/>
        </p:nvSpPr>
        <p:spPr>
          <a:xfrm>
            <a:off x="362929" y="2040835"/>
            <a:ext cx="11418254" cy="1166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362929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>
            <a:normAutofit/>
          </a:bodyPr>
          <a:lstStyle/>
          <a:p>
            <a:r>
              <a:rPr lang="en-US" altLang="ko-KR" sz="3600" dirty="0"/>
              <a:t>Ⅲ.</a:t>
            </a:r>
            <a:r>
              <a:rPr lang="ko-KR" altLang="en-US" sz="3600" dirty="0"/>
              <a:t>자기소개서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2. </a:t>
            </a:r>
            <a:r>
              <a:rPr lang="ko-KR" altLang="en-US" sz="3200" dirty="0"/>
              <a:t>조직이해능력</a:t>
            </a:r>
            <a:endParaRPr lang="ko-KR" altLang="en-US" sz="3200" dirty="0">
              <a:latin typeface="+mn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B3C3C96-D9B5-496B-A7A9-58A610DB67F1}"/>
              </a:ext>
            </a:extLst>
          </p:cNvPr>
          <p:cNvSpPr txBox="1"/>
          <p:nvPr/>
        </p:nvSpPr>
        <p:spPr>
          <a:xfrm>
            <a:off x="621195" y="2240564"/>
            <a:ext cx="1083033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dirty="0"/>
              <a:t>2. </a:t>
            </a:r>
            <a:r>
              <a:rPr lang="ko-KR" altLang="en-US" dirty="0"/>
              <a:t>“</a:t>
            </a:r>
            <a:r>
              <a:rPr lang="en-US" altLang="ko-KR" dirty="0"/>
              <a:t>KOSHA </a:t>
            </a:r>
            <a:r>
              <a:rPr lang="ko-KR" altLang="en-US" dirty="0"/>
              <a:t>비전</a:t>
            </a:r>
            <a:r>
              <a:rPr lang="en-US" altLang="ko-KR" dirty="0"/>
              <a:t>(Vision)</a:t>
            </a:r>
            <a:r>
              <a:rPr lang="ko-KR" altLang="en-US" dirty="0"/>
              <a:t>과 관련하여 본인의 견해를 밝히고</a:t>
            </a:r>
            <a:r>
              <a:rPr lang="en-US" altLang="ko-KR" dirty="0"/>
              <a:t>, </a:t>
            </a:r>
            <a:r>
              <a:rPr lang="ko-KR" altLang="en-US" dirty="0"/>
              <a:t>이를 위하여 어떠한 노력을 해야 하는지 지원 분야를 중심으로 기술해 주십시오</a:t>
            </a:r>
            <a:r>
              <a:rPr lang="en-US" altLang="ko-KR" dirty="0"/>
              <a:t>.(2000byte</a:t>
            </a:r>
            <a:r>
              <a:rPr lang="ko-KR" altLang="en-US" dirty="0"/>
              <a:t>이내</a:t>
            </a:r>
            <a:r>
              <a:rPr lang="en-US" altLang="ko-KR" dirty="0"/>
              <a:t>)”</a:t>
            </a:r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글자 포인트 </a:t>
            </a:r>
            <a:r>
              <a:rPr lang="en-US" altLang="ko-KR" dirty="0">
                <a:solidFill>
                  <a:srgbClr val="FF0000"/>
                </a:solidFill>
              </a:rPr>
              <a:t>: 1200</a:t>
            </a:r>
            <a:r>
              <a:rPr lang="ko-KR" altLang="en-US" dirty="0">
                <a:solidFill>
                  <a:srgbClr val="FF0000"/>
                </a:solidFill>
              </a:rPr>
              <a:t>자 이내로 작성하는 것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“서론” </a:t>
            </a:r>
            <a:r>
              <a:rPr lang="en-US" altLang="ko-KR" dirty="0">
                <a:solidFill>
                  <a:srgbClr val="FF0000"/>
                </a:solidFill>
              </a:rPr>
              <a:t>: </a:t>
            </a:r>
            <a:r>
              <a:rPr lang="ko-KR" altLang="en-US" dirty="0">
                <a:solidFill>
                  <a:srgbClr val="FF0000"/>
                </a:solidFill>
              </a:rPr>
              <a:t> </a:t>
            </a:r>
            <a:r>
              <a:rPr lang="en-US" altLang="ko-KR" dirty="0">
                <a:solidFill>
                  <a:srgbClr val="FF0000"/>
                </a:solidFill>
              </a:rPr>
              <a:t>KOSHA </a:t>
            </a:r>
            <a:r>
              <a:rPr lang="ko-KR" altLang="en-US" dirty="0">
                <a:solidFill>
                  <a:srgbClr val="FF0000"/>
                </a:solidFill>
              </a:rPr>
              <a:t>비전에 대한 개인적 생각을 제시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본론” 부분은 자신이 기여할 노력 및 예상결과를 제시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.</a:t>
            </a:r>
            <a:endParaRPr lang="ko-KR" altLang="en-US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차별화할 수 있는 포인트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자신의 추진전략 및 과제를 고려한 노력을 기술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주의해야 할 포인트 </a:t>
            </a:r>
            <a:r>
              <a:rPr lang="en-US" altLang="ko-KR" dirty="0">
                <a:solidFill>
                  <a:srgbClr val="FF0000"/>
                </a:solidFill>
              </a:rPr>
              <a:t>: </a:t>
            </a:r>
            <a:r>
              <a:rPr lang="ko-KR" altLang="en-US" dirty="0">
                <a:solidFill>
                  <a:srgbClr val="FF0000"/>
                </a:solidFill>
              </a:rPr>
              <a:t>예상결과의 경우 경영목표와의 연관성을 기술</a:t>
            </a:r>
            <a:endParaRPr lang="en-US" altLang="ko-KR" dirty="0">
              <a:solidFill>
                <a:srgbClr val="FF0000"/>
              </a:solidFill>
            </a:endParaRPr>
          </a:p>
          <a:p>
            <a:pPr marL="342900" indent="-342900" fontAlgn="base" latinLnBrk="1">
              <a:buAutoNum type="arabicPeriod"/>
            </a:pP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endParaRPr lang="ko-KR" altLang="en-US" dirty="0"/>
          </a:p>
        </p:txBody>
      </p:sp>
      <p:sp>
        <p:nvSpPr>
          <p:cNvPr id="15" name="화살표: 아래쪽 14">
            <a:extLst>
              <a:ext uri="{FF2B5EF4-FFF2-40B4-BE49-F238E27FC236}">
                <a16:creationId xmlns:a16="http://schemas.microsoft.com/office/drawing/2014/main" id="{81B469BD-9AA3-45E5-BE6C-51FA04DBD450}"/>
              </a:ext>
            </a:extLst>
          </p:cNvPr>
          <p:cNvSpPr/>
          <p:nvPr/>
        </p:nvSpPr>
        <p:spPr>
          <a:xfrm>
            <a:off x="5499652" y="2769704"/>
            <a:ext cx="1073426" cy="1179444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4177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0C5670DE-76BA-4BD5-91DD-E600D7AF6466}"/>
              </a:ext>
            </a:extLst>
          </p:cNvPr>
          <p:cNvSpPr/>
          <p:nvPr/>
        </p:nvSpPr>
        <p:spPr>
          <a:xfrm>
            <a:off x="362929" y="2040835"/>
            <a:ext cx="11418254" cy="1166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362929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>
            <a:normAutofit/>
          </a:bodyPr>
          <a:lstStyle/>
          <a:p>
            <a:r>
              <a:rPr lang="en-US" altLang="ko-KR" sz="3600" dirty="0"/>
              <a:t>Ⅲ.</a:t>
            </a:r>
            <a:r>
              <a:rPr lang="ko-KR" altLang="en-US" sz="3600" dirty="0"/>
              <a:t>자기소개서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3. </a:t>
            </a:r>
            <a:r>
              <a:rPr lang="ko-KR" altLang="en-US" sz="3200" dirty="0"/>
              <a:t>정보능력</a:t>
            </a:r>
            <a:endParaRPr lang="ko-KR" altLang="en-US" sz="3200" dirty="0">
              <a:latin typeface="+mn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B3C3C96-D9B5-496B-A7A9-58A610DB67F1}"/>
              </a:ext>
            </a:extLst>
          </p:cNvPr>
          <p:cNvSpPr txBox="1"/>
          <p:nvPr/>
        </p:nvSpPr>
        <p:spPr>
          <a:xfrm>
            <a:off x="621195" y="2253816"/>
            <a:ext cx="1083033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dirty="0"/>
              <a:t>3. </a:t>
            </a:r>
            <a:r>
              <a:rPr lang="ko-KR" altLang="en-US" dirty="0"/>
              <a:t>“지원 분야의 업무 중 안전보건</a:t>
            </a:r>
            <a:r>
              <a:rPr lang="en-US" altLang="ko-KR" dirty="0"/>
              <a:t>(</a:t>
            </a:r>
            <a:r>
              <a:rPr lang="ko-KR" altLang="en-US" dirty="0"/>
              <a:t>산재예방</a:t>
            </a:r>
            <a:r>
              <a:rPr lang="en-US" altLang="ko-KR" dirty="0"/>
              <a:t>) </a:t>
            </a:r>
            <a:r>
              <a:rPr lang="ko-KR" altLang="en-US" dirty="0"/>
              <a:t>관련 이슈를 </a:t>
            </a:r>
            <a:r>
              <a:rPr lang="en-US" altLang="ko-KR" dirty="0"/>
              <a:t>1</a:t>
            </a:r>
            <a:r>
              <a:rPr lang="ko-KR" altLang="en-US" dirty="0"/>
              <a:t>개 선정하여 해당 이유에 대한 견해를 밝히고</a:t>
            </a:r>
            <a:r>
              <a:rPr lang="en-US" altLang="ko-KR" dirty="0"/>
              <a:t>, </a:t>
            </a:r>
            <a:r>
              <a:rPr lang="ko-KR" altLang="en-US" dirty="0"/>
              <a:t>본인의 지식과 경험을 활용하여 우리 공단에 기여할 수 있는 바를 구체적으로 기술해 주십시오</a:t>
            </a:r>
            <a:r>
              <a:rPr lang="en-US" altLang="ko-KR" dirty="0"/>
              <a:t>.(3000Byte</a:t>
            </a:r>
            <a:r>
              <a:rPr lang="ko-KR" altLang="en-US" dirty="0"/>
              <a:t>이내</a:t>
            </a:r>
            <a:r>
              <a:rPr lang="en-US" altLang="ko-KR" dirty="0"/>
              <a:t>)”</a:t>
            </a:r>
            <a:endParaRPr lang="ko-KR" altLang="en-US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글자 포인트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</a:t>
            </a:r>
            <a:r>
              <a:rPr lang="en-US" altLang="ko-KR" dirty="0">
                <a:solidFill>
                  <a:srgbClr val="FF0000"/>
                </a:solidFill>
              </a:rPr>
              <a:t>1800</a:t>
            </a:r>
            <a:r>
              <a:rPr lang="ko-KR" altLang="en-US" dirty="0">
                <a:solidFill>
                  <a:srgbClr val="FF0000"/>
                </a:solidFill>
              </a:rPr>
              <a:t>자 이내로 작성하는 것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“서론”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지원분야의 안전보건</a:t>
            </a:r>
            <a:r>
              <a:rPr lang="en-US" altLang="ko-KR" dirty="0">
                <a:solidFill>
                  <a:srgbClr val="FF0000"/>
                </a:solidFill>
              </a:rPr>
              <a:t>(</a:t>
            </a:r>
            <a:r>
              <a:rPr lang="ko-KR" altLang="en-US" dirty="0">
                <a:solidFill>
                  <a:srgbClr val="FF0000"/>
                </a:solidFill>
              </a:rPr>
              <a:t>산재예방</a:t>
            </a:r>
            <a:r>
              <a:rPr lang="en-US" altLang="ko-KR" dirty="0">
                <a:solidFill>
                  <a:srgbClr val="FF0000"/>
                </a:solidFill>
              </a:rPr>
              <a:t>)</a:t>
            </a:r>
            <a:r>
              <a:rPr lang="ko-KR" altLang="en-US" dirty="0">
                <a:solidFill>
                  <a:srgbClr val="FF0000"/>
                </a:solidFill>
              </a:rPr>
              <a:t>관련 이슈 및 개인 견해를 서술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본론” </a:t>
            </a:r>
            <a:r>
              <a:rPr lang="en-US" altLang="ko-KR" dirty="0">
                <a:solidFill>
                  <a:srgbClr val="FF0000"/>
                </a:solidFill>
              </a:rPr>
              <a:t>: </a:t>
            </a:r>
            <a:r>
              <a:rPr lang="ko-KR" altLang="en-US" dirty="0">
                <a:solidFill>
                  <a:srgbClr val="FF0000"/>
                </a:solidFill>
              </a:rPr>
              <a:t>자신이 기여할 수 잇는 것이 무엇인지 구체적인 과거 경험을 통해서 제시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결론”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그로 인한 예상되는 결과를 서술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차별화할 수 있는 포인트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추진전략 및 과제를 고려한 노력을 기술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 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주의해야 할 포인트로는 예상결과의 경우 경영목표와의 연관성이 보이도록 기술</a:t>
            </a: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endParaRPr lang="ko-KR" altLang="en-US" dirty="0"/>
          </a:p>
        </p:txBody>
      </p:sp>
      <p:sp>
        <p:nvSpPr>
          <p:cNvPr id="15" name="화살표: 아래쪽 14">
            <a:extLst>
              <a:ext uri="{FF2B5EF4-FFF2-40B4-BE49-F238E27FC236}">
                <a16:creationId xmlns:a16="http://schemas.microsoft.com/office/drawing/2014/main" id="{81B469BD-9AA3-45E5-BE6C-51FA04DBD450}"/>
              </a:ext>
            </a:extLst>
          </p:cNvPr>
          <p:cNvSpPr/>
          <p:nvPr/>
        </p:nvSpPr>
        <p:spPr>
          <a:xfrm>
            <a:off x="5287617" y="2945614"/>
            <a:ext cx="1073426" cy="1179444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0358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0C5670DE-76BA-4BD5-91DD-E600D7AF6466}"/>
              </a:ext>
            </a:extLst>
          </p:cNvPr>
          <p:cNvSpPr/>
          <p:nvPr/>
        </p:nvSpPr>
        <p:spPr>
          <a:xfrm>
            <a:off x="362929" y="2040835"/>
            <a:ext cx="11418254" cy="1166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362929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>
            <a:normAutofit/>
          </a:bodyPr>
          <a:lstStyle/>
          <a:p>
            <a:r>
              <a:rPr lang="en-US" altLang="ko-KR" sz="3600" dirty="0"/>
              <a:t>Ⅲ.</a:t>
            </a:r>
            <a:r>
              <a:rPr lang="ko-KR" altLang="en-US" sz="3600" dirty="0"/>
              <a:t>자기소개서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4. </a:t>
            </a:r>
            <a:r>
              <a:rPr lang="ko-KR" altLang="en-US" sz="3200" dirty="0"/>
              <a:t>전문성</a:t>
            </a:r>
            <a:endParaRPr lang="ko-KR" altLang="en-US" sz="3200" dirty="0">
              <a:latin typeface="+mn-lt"/>
            </a:endParaRPr>
          </a:p>
        </p:txBody>
      </p:sp>
      <p:sp>
        <p:nvSpPr>
          <p:cNvPr id="15" name="화살표: 아래쪽 14">
            <a:extLst>
              <a:ext uri="{FF2B5EF4-FFF2-40B4-BE49-F238E27FC236}">
                <a16:creationId xmlns:a16="http://schemas.microsoft.com/office/drawing/2014/main" id="{81B469BD-9AA3-45E5-BE6C-51FA04DBD450}"/>
              </a:ext>
            </a:extLst>
          </p:cNvPr>
          <p:cNvSpPr/>
          <p:nvPr/>
        </p:nvSpPr>
        <p:spPr>
          <a:xfrm>
            <a:off x="5287617" y="2945614"/>
            <a:ext cx="1073426" cy="1179444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206DF4-3052-4271-AE00-63506DCB6613}"/>
              </a:ext>
            </a:extLst>
          </p:cNvPr>
          <p:cNvSpPr txBox="1"/>
          <p:nvPr/>
        </p:nvSpPr>
        <p:spPr>
          <a:xfrm>
            <a:off x="556591" y="2040835"/>
            <a:ext cx="1088334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dirty="0"/>
              <a:t>4. “</a:t>
            </a:r>
            <a:r>
              <a:rPr lang="ko-KR" altLang="en-US" dirty="0"/>
              <a:t>지원 분야의 전문성을 향상시키기 위한 최근 </a:t>
            </a:r>
            <a:r>
              <a:rPr lang="en-US" altLang="ko-KR" dirty="0"/>
              <a:t>5</a:t>
            </a:r>
            <a:r>
              <a:rPr lang="ko-KR" altLang="en-US" dirty="0"/>
              <a:t>년 이내의 노력</a:t>
            </a:r>
            <a:r>
              <a:rPr lang="en-US" altLang="ko-KR" dirty="0"/>
              <a:t>, </a:t>
            </a:r>
            <a:r>
              <a:rPr lang="ko-KR" altLang="en-US" dirty="0"/>
              <a:t>성과 등의 사례를 직무설명자료를 참고하여 구체적으로 기술해 주십시오</a:t>
            </a:r>
            <a:r>
              <a:rPr lang="en-US" altLang="ko-KR" dirty="0"/>
              <a:t>(1000Byte).”</a:t>
            </a:r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글자 포인트</a:t>
            </a:r>
            <a:r>
              <a:rPr lang="en-US" altLang="ko-KR" dirty="0">
                <a:solidFill>
                  <a:srgbClr val="FF0000"/>
                </a:solidFill>
              </a:rPr>
              <a:t> : 600</a:t>
            </a:r>
            <a:r>
              <a:rPr lang="ko-KR" altLang="en-US" dirty="0">
                <a:solidFill>
                  <a:srgbClr val="FF0000"/>
                </a:solidFill>
              </a:rPr>
              <a:t>자 이내로 작성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“서론”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최근 성과 및 자신의 역량을 언급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본론” </a:t>
            </a:r>
            <a:r>
              <a:rPr lang="en-US" altLang="ko-KR" dirty="0">
                <a:solidFill>
                  <a:srgbClr val="FF0000"/>
                </a:solidFill>
              </a:rPr>
              <a:t>: </a:t>
            </a:r>
            <a:r>
              <a:rPr lang="ko-KR" altLang="en-US" dirty="0">
                <a:solidFill>
                  <a:srgbClr val="FF0000"/>
                </a:solidFill>
              </a:rPr>
              <a:t>역량을 갖추기 위한 지신의 구체적인 노력 및 과정을 제시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결론”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그로인하여 갖추게 된 역량으로 업무에 어떻게 활용할 것인지 제시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차별화할 수 있는 포인트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직무설명자료 기술</a:t>
            </a:r>
            <a:r>
              <a:rPr lang="en-US" altLang="ko-KR" dirty="0">
                <a:solidFill>
                  <a:srgbClr val="FF0000"/>
                </a:solidFill>
              </a:rPr>
              <a:t>(S)</a:t>
            </a:r>
            <a:r>
              <a:rPr lang="ko-KR" altLang="en-US" dirty="0">
                <a:solidFill>
                  <a:srgbClr val="FF0000"/>
                </a:solidFill>
              </a:rPr>
              <a:t>를 최대한 반영해서 기술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주의해야 할 포인트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“</a:t>
            </a:r>
            <a:r>
              <a:rPr lang="ko-KR" altLang="en-US" dirty="0" err="1">
                <a:solidFill>
                  <a:srgbClr val="FF0000"/>
                </a:solidFill>
              </a:rPr>
              <a:t>전문성”은</a:t>
            </a:r>
            <a:r>
              <a:rPr lang="ko-KR" altLang="en-US" dirty="0">
                <a:solidFill>
                  <a:srgbClr val="FF0000"/>
                </a:solidFill>
              </a:rPr>
              <a:t> “</a:t>
            </a:r>
            <a:r>
              <a:rPr lang="ko-KR" altLang="en-US" dirty="0" err="1">
                <a:solidFill>
                  <a:srgbClr val="FF0000"/>
                </a:solidFill>
              </a:rPr>
              <a:t>직무설명자료”에</a:t>
            </a:r>
            <a:r>
              <a:rPr lang="ko-KR" altLang="en-US" dirty="0">
                <a:solidFill>
                  <a:srgbClr val="FF0000"/>
                </a:solidFill>
              </a:rPr>
              <a:t> 있는 내용이 포함되도록 기술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56880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0C5670DE-76BA-4BD5-91DD-E600D7AF6466}"/>
              </a:ext>
            </a:extLst>
          </p:cNvPr>
          <p:cNvSpPr/>
          <p:nvPr/>
        </p:nvSpPr>
        <p:spPr>
          <a:xfrm>
            <a:off x="362929" y="2040835"/>
            <a:ext cx="11418254" cy="116619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5A8AC40A-67AD-47B9-86D7-0931899713FA}"/>
              </a:ext>
            </a:extLst>
          </p:cNvPr>
          <p:cNvSpPr/>
          <p:nvPr/>
        </p:nvSpPr>
        <p:spPr>
          <a:xfrm>
            <a:off x="362929" y="386963"/>
            <a:ext cx="11251095" cy="1325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4035916-8601-42B8-9818-DE86785EA9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4339" y="386963"/>
            <a:ext cx="10515600" cy="1325562"/>
          </a:xfrm>
        </p:spPr>
        <p:txBody>
          <a:bodyPr>
            <a:normAutofit/>
          </a:bodyPr>
          <a:lstStyle/>
          <a:p>
            <a:r>
              <a:rPr lang="en-US" altLang="ko-KR" sz="3600" dirty="0"/>
              <a:t>Ⅲ.</a:t>
            </a:r>
            <a:r>
              <a:rPr lang="ko-KR" altLang="en-US" sz="3600" dirty="0"/>
              <a:t>자기소개서</a:t>
            </a:r>
            <a:br>
              <a:rPr lang="en-US" altLang="ko-KR" dirty="0"/>
            </a:br>
            <a:r>
              <a:rPr lang="en-US" altLang="ko-KR" dirty="0"/>
              <a:t>  </a:t>
            </a:r>
            <a:r>
              <a:rPr lang="en-US" altLang="ko-KR" sz="3200" dirty="0"/>
              <a:t>5. </a:t>
            </a:r>
            <a:r>
              <a:rPr lang="ko-KR" altLang="en-US" sz="3200" dirty="0"/>
              <a:t>직업윤리</a:t>
            </a:r>
            <a:endParaRPr lang="ko-KR" altLang="en-US" sz="3200" dirty="0">
              <a:latin typeface="+mn-lt"/>
            </a:endParaRPr>
          </a:p>
        </p:txBody>
      </p:sp>
      <p:sp>
        <p:nvSpPr>
          <p:cNvPr id="15" name="화살표: 아래쪽 14">
            <a:extLst>
              <a:ext uri="{FF2B5EF4-FFF2-40B4-BE49-F238E27FC236}">
                <a16:creationId xmlns:a16="http://schemas.microsoft.com/office/drawing/2014/main" id="{81B469BD-9AA3-45E5-BE6C-51FA04DBD450}"/>
              </a:ext>
            </a:extLst>
          </p:cNvPr>
          <p:cNvSpPr/>
          <p:nvPr/>
        </p:nvSpPr>
        <p:spPr>
          <a:xfrm>
            <a:off x="5287617" y="2945614"/>
            <a:ext cx="1073426" cy="1179444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8ABB79-54B0-48EA-A17A-14A9DC8B86FD}"/>
              </a:ext>
            </a:extLst>
          </p:cNvPr>
          <p:cNvSpPr txBox="1"/>
          <p:nvPr/>
        </p:nvSpPr>
        <p:spPr>
          <a:xfrm>
            <a:off x="583096" y="2040835"/>
            <a:ext cx="1103092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dirty="0"/>
              <a:t>5. “</a:t>
            </a:r>
            <a:r>
              <a:rPr lang="ko-KR" altLang="en-US" dirty="0" err="1"/>
              <a:t>공직자로서의</a:t>
            </a:r>
            <a:r>
              <a:rPr lang="ko-KR" altLang="en-US" dirty="0"/>
              <a:t> 직업윤리에 대하여 기술하고 본인은 이 직업윤리와 얼마나 부합하는 인물인지에 대하여 기술해 주십시오</a:t>
            </a:r>
            <a:r>
              <a:rPr lang="en-US" altLang="ko-KR" dirty="0"/>
              <a:t>(1000Byte).”</a:t>
            </a:r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en-US" altLang="ko-KR" dirty="0"/>
          </a:p>
          <a:p>
            <a:pPr fontAlgn="base" latinLnBrk="1"/>
            <a:endParaRPr lang="ko-KR" altLang="en-US" dirty="0"/>
          </a:p>
          <a:p>
            <a:pPr fontAlgn="base" latinLnBrk="1"/>
            <a:endParaRPr lang="en-US" altLang="ko-KR" dirty="0"/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글자 포인트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</a:t>
            </a:r>
            <a:r>
              <a:rPr lang="en-US" altLang="ko-KR" dirty="0">
                <a:solidFill>
                  <a:srgbClr val="FF0000"/>
                </a:solidFill>
              </a:rPr>
              <a:t>600</a:t>
            </a:r>
            <a:r>
              <a:rPr lang="ko-KR" altLang="en-US" dirty="0">
                <a:solidFill>
                  <a:srgbClr val="FF0000"/>
                </a:solidFill>
              </a:rPr>
              <a:t>자 이내로 작성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“서론”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자신의 가치관과 중요하다고 생각하는 공직자 직업윤리 언급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본론”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언급한 직업윤리 </a:t>
            </a:r>
            <a:r>
              <a:rPr lang="en-US" altLang="ko-KR" dirty="0">
                <a:solidFill>
                  <a:srgbClr val="FF0000"/>
                </a:solidFill>
              </a:rPr>
              <a:t>(</a:t>
            </a:r>
            <a:r>
              <a:rPr lang="ko-KR" altLang="en-US" dirty="0">
                <a:solidFill>
                  <a:srgbClr val="FF0000"/>
                </a:solidFill>
              </a:rPr>
              <a:t>가치관</a:t>
            </a:r>
            <a:r>
              <a:rPr lang="en-US" altLang="ko-KR" dirty="0">
                <a:solidFill>
                  <a:srgbClr val="FF0000"/>
                </a:solidFill>
              </a:rPr>
              <a:t>)</a:t>
            </a:r>
            <a:r>
              <a:rPr lang="ko-KR" altLang="en-US" dirty="0">
                <a:solidFill>
                  <a:srgbClr val="FF0000"/>
                </a:solidFill>
              </a:rPr>
              <a:t>에 맞춰 행동한 자신의 과거행동 구체적으로 기술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en-US" altLang="ko-KR" dirty="0">
                <a:solidFill>
                  <a:srgbClr val="FF0000"/>
                </a:solidFill>
              </a:rPr>
              <a:t>“</a:t>
            </a:r>
            <a:r>
              <a:rPr lang="ko-KR" altLang="en-US" dirty="0">
                <a:solidFill>
                  <a:srgbClr val="FF0000"/>
                </a:solidFill>
              </a:rPr>
              <a:t>결론” </a:t>
            </a:r>
            <a:r>
              <a:rPr lang="en-US" altLang="ko-KR" dirty="0">
                <a:solidFill>
                  <a:srgbClr val="FF0000"/>
                </a:solidFill>
              </a:rPr>
              <a:t>: </a:t>
            </a:r>
            <a:r>
              <a:rPr lang="ko-KR" altLang="en-US" dirty="0">
                <a:solidFill>
                  <a:srgbClr val="FF0000"/>
                </a:solidFill>
              </a:rPr>
              <a:t>행동의 결과 및 부합정도 언급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  <a:endParaRPr lang="ko-KR" altLang="en-US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차별화할 수 있는 포인트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안전보건공단의 윤리경영 및 시스템 내용 참고해서 기술</a:t>
            </a:r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endParaRPr lang="en-US" altLang="ko-KR" dirty="0">
              <a:solidFill>
                <a:srgbClr val="FF0000"/>
              </a:solidFill>
            </a:endParaRPr>
          </a:p>
          <a:p>
            <a:pPr fontAlgn="base" latinLnBrk="1"/>
            <a:r>
              <a:rPr lang="ko-KR" altLang="en-US" dirty="0">
                <a:solidFill>
                  <a:srgbClr val="FF0000"/>
                </a:solidFill>
              </a:rPr>
              <a:t>주의해야 할 포인트 </a:t>
            </a:r>
            <a:r>
              <a:rPr lang="en-US" altLang="ko-KR" dirty="0">
                <a:solidFill>
                  <a:srgbClr val="FF0000"/>
                </a:solidFill>
              </a:rPr>
              <a:t>:</a:t>
            </a:r>
            <a:r>
              <a:rPr lang="ko-KR" altLang="en-US" dirty="0">
                <a:solidFill>
                  <a:srgbClr val="FF0000"/>
                </a:solidFill>
              </a:rPr>
              <a:t> “자신의 </a:t>
            </a:r>
            <a:r>
              <a:rPr lang="ko-KR" altLang="en-US" dirty="0" err="1">
                <a:solidFill>
                  <a:srgbClr val="FF0000"/>
                </a:solidFill>
              </a:rPr>
              <a:t>가치관”이</a:t>
            </a:r>
            <a:r>
              <a:rPr lang="ko-KR" altLang="en-US" dirty="0">
                <a:solidFill>
                  <a:srgbClr val="FF0000"/>
                </a:solidFill>
              </a:rPr>
              <a:t> 공직자 직업윤리의 부합여부가 확실하게 보여지도록 기술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7388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24F703-8E58-4D3E-BAE3-CC46280CC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9E449D8-C9D2-4151-852A-E18F74EA13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 marL="0" indent="0" algn="ctr">
              <a:buNone/>
            </a:pPr>
            <a:r>
              <a:rPr lang="en-US" altLang="ko-KR" sz="8800" dirty="0"/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3162772285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TM02900720[[fn=전체]]</Template>
  <TotalTime>93</TotalTime>
  <Words>602</Words>
  <Application>Microsoft Office PowerPoint</Application>
  <PresentationFormat>와이드스크린</PresentationFormat>
  <Paragraphs>128</Paragraphs>
  <Slides>18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2" baseType="lpstr">
      <vt:lpstr>Calibri</vt:lpstr>
      <vt:lpstr>Calibri Light</vt:lpstr>
      <vt:lpstr>Wingdings 2</vt:lpstr>
      <vt:lpstr>HDOfficeLightV0</vt:lpstr>
      <vt:lpstr>For. 법학과. 산업안전보건공단 입사전략  -채용절차와 자기소개서를 중심으로-</vt:lpstr>
      <vt:lpstr>들어가기에 앞서</vt:lpstr>
      <vt:lpstr>목차</vt:lpstr>
      <vt:lpstr>Ⅰ. 산업안전보건공단 개요   1. 소개</vt:lpstr>
      <vt:lpstr>Ⅰ. 산업안전보건공단 개요   2. 인재상</vt:lpstr>
      <vt:lpstr>Ⅱ. 채용   1. NCS 기반 채용소개</vt:lpstr>
      <vt:lpstr>Ⅱ. 채용   2. 전형절차 및 방법</vt:lpstr>
      <vt:lpstr>Ⅱ. 채용   2. 전형절차 및 방법</vt:lpstr>
      <vt:lpstr>Ⅱ. 채용   2. 전형절차 및 방법</vt:lpstr>
      <vt:lpstr>Ⅱ. 채용   2. 전형절차 및 방법</vt:lpstr>
      <vt:lpstr>Ⅱ. 채용   3. 채용목표제 및 가점</vt:lpstr>
      <vt:lpstr>Ⅱ. 채용   3. 채용목표제 및 가점</vt:lpstr>
      <vt:lpstr>Ⅲ.자기소개서   1. 문제해결능력</vt:lpstr>
      <vt:lpstr>Ⅲ.자기소개서   2. 조직이해능력</vt:lpstr>
      <vt:lpstr>Ⅲ.자기소개서   3. 정보능력</vt:lpstr>
      <vt:lpstr>Ⅲ.자기소개서   4. 전문성</vt:lpstr>
      <vt:lpstr>Ⅲ.자기소개서   5. 직업윤리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For. 법학과. 산업안전보건공단 입사전략  -채용절차와 자기소개서를 중심으로-</dc:title>
  <dc:creator>이재영</dc:creator>
  <cp:lastModifiedBy>이재영</cp:lastModifiedBy>
  <cp:revision>12</cp:revision>
  <dcterms:created xsi:type="dcterms:W3CDTF">2019-12-08T15:34:48Z</dcterms:created>
  <dcterms:modified xsi:type="dcterms:W3CDTF">2019-12-08T17:10:06Z</dcterms:modified>
</cp:coreProperties>
</file>