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B88DA-425C-4885-9069-5A616133A78F}" type="datetimeFigureOut">
              <a:rPr lang="ko-KR" altLang="en-US" smtClean="0"/>
              <a:t>2019-03-13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C06F0-816F-4B52-B948-63B65FA06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358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2457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중간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88"/>
            <a:ext cx="12189884" cy="6856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 userDrawn="1"/>
        </p:nvSpPr>
        <p:spPr bwMode="auto">
          <a:xfrm>
            <a:off x="42334" y="38275"/>
            <a:ext cx="12107333" cy="674461"/>
          </a:xfrm>
          <a:prstGeom prst="rect">
            <a:avLst/>
          </a:prstGeom>
          <a:solidFill>
            <a:srgbClr val="2080D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43339" y="141613"/>
            <a:ext cx="4704523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대학생활과 자기계발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997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88"/>
            <a:ext cx="12189884" cy="6856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대각선 방향의 모서리가 둥근 사각형 7"/>
          <p:cNvSpPr/>
          <p:nvPr userDrawn="1"/>
        </p:nvSpPr>
        <p:spPr bwMode="auto">
          <a:xfrm>
            <a:off x="286677" y="836712"/>
            <a:ext cx="11905323" cy="5904656"/>
          </a:xfrm>
          <a:prstGeom prst="round2Diag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7" name="직사각형 6"/>
          <p:cNvSpPr/>
          <p:nvPr userDrawn="1"/>
        </p:nvSpPr>
        <p:spPr bwMode="auto">
          <a:xfrm>
            <a:off x="42334" y="38275"/>
            <a:ext cx="12107333" cy="674461"/>
          </a:xfrm>
          <a:prstGeom prst="rect">
            <a:avLst/>
          </a:prstGeom>
          <a:solidFill>
            <a:srgbClr val="2080D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11852672" y="6653734"/>
            <a:ext cx="452368" cy="22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444A6B5-E688-4328-B869-8D5F077AB461}" type="slidenum">
              <a:rPr kumimoji="1" lang="ko-KR" altLang="en-US" sz="84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ko-KR" altLang="en-US" sz="84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43339" y="141613"/>
            <a:ext cx="4704523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대학생활과 자기계발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820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회색배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 userDrawn="1"/>
        </p:nvSpPr>
        <p:spPr bwMode="auto">
          <a:xfrm>
            <a:off x="11852672" y="6653734"/>
            <a:ext cx="452368" cy="22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444A6B5-E688-4328-B869-8D5F077AB461}" type="slidenum">
              <a:rPr kumimoji="1" lang="ko-KR" altLang="en-US" sz="84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ko-KR" altLang="en-US" sz="84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96649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CBE20D-50DA-4EFB-B405-93FBA10D32D1}" type="datetimeFigureOut">
              <a:rPr kumimoji="1" lang="ko-KR" altLang="en-US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2019-03-13</a:t>
            </a:fld>
            <a:endParaRPr kumimoji="1" lang="ko-KR" altLang="en-US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5DCE13-8CC6-463C-9CFA-7B1A2E7B5370}" type="slidenum">
              <a:rPr kumimoji="1" lang="ko-KR" altLang="en-US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ko-KR" altLang="en-US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2406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322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464788" y="2773378"/>
            <a:ext cx="32624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6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수업소개</a:t>
            </a:r>
            <a:endParaRPr kumimoji="1" lang="en-US" altLang="ko-KR" sz="6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441909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688132" y="1988840"/>
            <a:ext cx="48157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대학 생활과 자기계발</a:t>
            </a:r>
            <a:endParaRPr kumimoji="1" lang="en-US" altLang="ko-KR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919992" y="3068961"/>
            <a:ext cx="2472152" cy="2169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 수업의 목적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수업일정과 주제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수업 진행 방식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수업 진행 순서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작성해야 할 학습과제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26548704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213968" y="2060230"/>
            <a:ext cx="5330305" cy="13388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대학 생활을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의미있게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보낼 수 있도록 동기 부여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자기 정체성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(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나를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바로알기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)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수립 지원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자신의 비전과 목표를 수립하여 진로지도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로드맵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설계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2816589" y="1196752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수업의 목적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3213968" y="4653136"/>
            <a:ext cx="423866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1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강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: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개강 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2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강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: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대학생활과 자기개발이란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?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인간관계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3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강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: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나의 직업에 대한 이해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4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강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: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진로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로드맵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작성 및 검토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2816589" y="3789658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수업일정과 주제</a:t>
            </a:r>
          </a:p>
        </p:txBody>
      </p:sp>
    </p:spTree>
    <p:extLst>
      <p:ext uri="{BB962C8B-B14F-4D97-AF65-F5344CB8AC3E}">
        <p14:creationId xmlns:p14="http://schemas.microsoft.com/office/powerpoint/2010/main" val="221781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213968" y="2060230"/>
            <a:ext cx="42691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일방적 강의 중심 </a:t>
            </a:r>
            <a:r>
              <a:rPr kumimoji="1" lang="ko-KR" altLang="en-US" b="1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→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쌍방향 의견교류 중심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지식전달 </a:t>
            </a:r>
            <a:r>
              <a:rPr kumimoji="1" lang="ko-KR" altLang="en-US" b="1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→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현실 상황 이해 및 공유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816589" y="1196752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수업 진행 방식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213967" y="4653136"/>
            <a:ext cx="245291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지난 수업 및 과제 점검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주제 강의 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질의 응답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강의 정리 및 과제 설명 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816589" y="3789658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수업진행 순서</a:t>
            </a:r>
          </a:p>
        </p:txBody>
      </p:sp>
    </p:spTree>
    <p:extLst>
      <p:ext uri="{BB962C8B-B14F-4D97-AF65-F5344CB8AC3E}">
        <p14:creationId xmlns:p14="http://schemas.microsoft.com/office/powerpoint/2010/main" val="324162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213967" y="2564286"/>
            <a:ext cx="61782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나는 누구인가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?(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과거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,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현재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,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미래의 상 정리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,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자신의 특성 반영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-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대학생활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4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년 계획 수립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816589" y="1700808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작성해야 할 학습과제</a:t>
            </a:r>
          </a:p>
        </p:txBody>
      </p:sp>
    </p:spTree>
    <p:extLst>
      <p:ext uri="{BB962C8B-B14F-4D97-AF65-F5344CB8AC3E}">
        <p14:creationId xmlns:p14="http://schemas.microsoft.com/office/powerpoint/2010/main" val="26559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213968" y="2627328"/>
            <a:ext cx="6096541" cy="2169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준비가 알차면 직업이 즐겁다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.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탁석산 지음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.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창비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젊은이를 위한 인간관계의 심리학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.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권성만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.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학지사</a:t>
            </a: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 b="1" dirty="0">
              <a:solidFill>
                <a:srgbClr val="000000"/>
              </a:solidFill>
              <a:latin typeface="나눔고딕"/>
              <a:ea typeface="나눔고딕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인간관계의 심리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: 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행복의 열쇠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.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유영달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,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이희영외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 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3</a:t>
            </a:r>
            <a:r>
              <a: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rPr>
              <a:t>명</a:t>
            </a:r>
            <a:r>
              <a:rPr kumimoji="1" lang="en-US" altLang="ko-KR" b="1" dirty="0">
                <a:solidFill>
                  <a:srgbClr val="000000"/>
                </a:solidFill>
                <a:latin typeface="나눔고딕"/>
                <a:ea typeface="나눔고딕"/>
              </a:rPr>
              <a:t>, </a:t>
            </a:r>
            <a:r>
              <a:rPr kumimoji="1" lang="ko-KR" altLang="en-US" b="1" dirty="0" err="1">
                <a:solidFill>
                  <a:srgbClr val="000000"/>
                </a:solidFill>
                <a:latin typeface="나눔고딕"/>
                <a:ea typeface="나눔고딕"/>
              </a:rPr>
              <a:t>학지사</a:t>
            </a:r>
            <a:endParaRPr kumimoji="1" lang="ko-KR" altLang="en-US" b="1" dirty="0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816589" y="1413394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참고자료</a:t>
            </a:r>
          </a:p>
        </p:txBody>
      </p:sp>
    </p:spTree>
    <p:extLst>
      <p:ext uri="{BB962C8B-B14F-4D97-AF65-F5344CB8AC3E}">
        <p14:creationId xmlns:p14="http://schemas.microsoft.com/office/powerpoint/2010/main" val="334176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순서도: 연결자 8"/>
          <p:cNvSpPr/>
          <p:nvPr/>
        </p:nvSpPr>
        <p:spPr bwMode="auto">
          <a:xfrm>
            <a:off x="5519936" y="3284985"/>
            <a:ext cx="1224136" cy="1210481"/>
          </a:xfrm>
          <a:prstGeom prst="flowChartConnector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>
                <a:solidFill>
                  <a:srgbClr val="0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대학교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2999657" y="2249564"/>
            <a:ext cx="7135763" cy="3460159"/>
            <a:chOff x="1475656" y="2249563"/>
            <a:chExt cx="7135763" cy="3460159"/>
          </a:xfrm>
        </p:grpSpPr>
        <p:sp>
          <p:nvSpPr>
            <p:cNvPr id="10" name="직사각형 9"/>
            <p:cNvSpPr/>
            <p:nvPr/>
          </p:nvSpPr>
          <p:spPr>
            <a:xfrm>
              <a:off x="1475656" y="2609603"/>
              <a:ext cx="1330814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dirty="0">
                  <a:solidFill>
                    <a:srgbClr val="000000"/>
                  </a:solidFill>
                  <a:latin typeface="나눔고딕"/>
                  <a:ea typeface="나눔고딕"/>
                </a:rPr>
                <a:t>부모님 권유</a:t>
              </a:r>
              <a:endPara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28056" y="4265787"/>
              <a:ext cx="1330814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dirty="0">
                  <a:solidFill>
                    <a:srgbClr val="000000"/>
                  </a:solidFill>
                  <a:latin typeface="나눔고딕"/>
                  <a:ea typeface="나눔고딕"/>
                </a:rPr>
                <a:t>자신의 선택</a:t>
              </a:r>
              <a:endPara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889258" y="5201891"/>
              <a:ext cx="1547218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dirty="0">
                  <a:solidFill>
                    <a:srgbClr val="000000"/>
                  </a:solidFill>
                  <a:latin typeface="나눔고딕"/>
                  <a:ea typeface="나눔고딕"/>
                </a:rPr>
                <a:t>성적에 맞춰서</a:t>
              </a:r>
              <a:endPara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833094" y="4365104"/>
              <a:ext cx="2778325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dirty="0">
                  <a:solidFill>
                    <a:srgbClr val="000000"/>
                  </a:solidFill>
                  <a:latin typeface="나눔고딕"/>
                  <a:ea typeface="나눔고딕"/>
                </a:rPr>
                <a:t>남들이 진학해서 당연히</a:t>
              </a:r>
              <a:r>
                <a:rPr kumimoji="1" lang="en-US" altLang="ko-KR" b="1" dirty="0">
                  <a:solidFill>
                    <a:srgbClr val="000000"/>
                  </a:solidFill>
                  <a:latin typeface="나눔고딕"/>
                  <a:ea typeface="나눔고딕"/>
                </a:rPr>
                <a:t>^^</a:t>
              </a:r>
              <a:endPara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796136" y="2249563"/>
              <a:ext cx="1199367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dirty="0">
                  <a:solidFill>
                    <a:srgbClr val="000000"/>
                  </a:solidFill>
                  <a:latin typeface="나눔고딕"/>
                  <a:ea typeface="나눔고딕"/>
                </a:rPr>
                <a:t>놀려고 </a:t>
              </a:r>
              <a:r>
                <a:rPr kumimoji="1" lang="en-US" altLang="ko-KR" b="1" dirty="0">
                  <a:solidFill>
                    <a:srgbClr val="000000"/>
                  </a:solidFill>
                  <a:latin typeface="나눔고딕"/>
                  <a:ea typeface="나눔고딕"/>
                </a:rPr>
                <a:t>~~</a:t>
              </a:r>
              <a:endParaRPr kumimoji="1" lang="ko-KR" altLang="en-US" b="1" dirty="0">
                <a:solidFill>
                  <a:srgbClr val="000000"/>
                </a:solidFill>
                <a:latin typeface="나눔고딕"/>
                <a:ea typeface="나눔고딕"/>
              </a:endParaRPr>
            </a:p>
          </p:txBody>
        </p:sp>
      </p:grpSp>
      <p:sp>
        <p:nvSpPr>
          <p:cNvPr id="16" name="제목 1"/>
          <p:cNvSpPr txBox="1">
            <a:spLocks/>
          </p:cNvSpPr>
          <p:nvPr/>
        </p:nvSpPr>
        <p:spPr>
          <a:xfrm>
            <a:off x="3935760" y="981346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대학과 </a:t>
            </a:r>
            <a:r>
              <a:rPr lang="ko-KR" alt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전공선택의</a:t>
            </a: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기준은 </a:t>
            </a:r>
            <a:r>
              <a:rPr lang="en-US" altLang="ko-KR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?</a:t>
            </a:r>
            <a:endParaRPr lang="ko-KR" altLang="en-US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011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3559609" y="836712"/>
            <a:ext cx="5072782" cy="64745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ko-KR" alt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나의 대학생활은</a:t>
            </a:r>
            <a:r>
              <a:rPr lang="en-US" altLang="ko-KR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? </a:t>
            </a:r>
            <a:endParaRPr lang="ko-KR" altLang="en-US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3674533" y="1628800"/>
          <a:ext cx="440182" cy="4896544"/>
        </p:xfrm>
        <a:graphic>
          <a:graphicData uri="http://schemas.openxmlformats.org/drawingml/2006/table">
            <a:tbl>
              <a:tblPr/>
              <a:tblGrid>
                <a:gridCol w="440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965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바탕"/>
                          <a:ea typeface="+mn-ea"/>
                          <a:cs typeface="+mn-cs"/>
                        </a:rPr>
                        <a:t>고등학교 생활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4114715" y="1628801"/>
          <a:ext cx="3960440" cy="4752525"/>
        </p:xfrm>
        <a:graphic>
          <a:graphicData uri="http://schemas.openxmlformats.org/drawingml/2006/table">
            <a:tbl>
              <a:tblPr/>
              <a:tblGrid>
                <a:gridCol w="1980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타율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수동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자율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능동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교사 주도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스스로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공부만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공부 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+ </a:t>
                      </a:r>
                      <a:r>
                        <a:rPr lang="el-GR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α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좁은 활동영역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넓은 활동영역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입시 위한 공부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인생 위한 공부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좁은 인간관계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넓은 인간관계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부모의 지원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부모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나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책임 분담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미성년자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성인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입시위주 관심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직업 등 다양한 관심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04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경제활동 어려움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경제 및 사회 활동 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8075155" y="1628800"/>
          <a:ext cx="440182" cy="4896544"/>
        </p:xfrm>
        <a:graphic>
          <a:graphicData uri="http://schemas.openxmlformats.org/drawingml/2006/table">
            <a:tbl>
              <a:tblPr/>
              <a:tblGrid>
                <a:gridCol w="440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965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바탕"/>
                          <a:ea typeface="+mn-ea"/>
                          <a:cs typeface="+mn-cs"/>
                        </a:rPr>
                        <a:t>대학생활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909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"/>
          <p:cNvGrpSpPr>
            <a:grpSpLocks/>
          </p:cNvGrpSpPr>
          <p:nvPr/>
        </p:nvGrpSpPr>
        <p:grpSpPr bwMode="auto">
          <a:xfrm>
            <a:off x="3133725" y="1346200"/>
            <a:ext cx="6356350" cy="2262188"/>
            <a:chOff x="1259632" y="1814372"/>
            <a:chExt cx="6357196" cy="2262700"/>
          </a:xfrm>
        </p:grpSpPr>
        <p:sp>
          <p:nvSpPr>
            <p:cNvPr id="3" name="직사각형 2"/>
            <p:cNvSpPr/>
            <p:nvPr/>
          </p:nvSpPr>
          <p:spPr>
            <a:xfrm>
              <a:off x="1280273" y="3165641"/>
              <a:ext cx="6336555" cy="44460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>
                <a:solidFill>
                  <a:srgbClr val="FFFFFF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grpSp>
          <p:nvGrpSpPr>
            <p:cNvPr id="4" name="그룹 43"/>
            <p:cNvGrpSpPr>
              <a:grpSpLocks/>
            </p:cNvGrpSpPr>
            <p:nvPr/>
          </p:nvGrpSpPr>
          <p:grpSpPr bwMode="auto">
            <a:xfrm>
              <a:off x="1352132" y="3110516"/>
              <a:ext cx="432048" cy="387644"/>
              <a:chOff x="1750809" y="3140968"/>
              <a:chExt cx="432048" cy="387644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1944097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37" name="TextBox 25"/>
              <p:cNvSpPr txBox="1">
                <a:spLocks noChangeArrowheads="1"/>
              </p:cNvSpPr>
              <p:nvPr/>
            </p:nvSpPr>
            <p:spPr bwMode="auto">
              <a:xfrm>
                <a:off x="1750809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5" name="그룹 44"/>
            <p:cNvGrpSpPr>
              <a:grpSpLocks/>
            </p:cNvGrpSpPr>
            <p:nvPr/>
          </p:nvGrpSpPr>
          <p:grpSpPr bwMode="auto">
            <a:xfrm>
              <a:off x="2072212" y="3110516"/>
              <a:ext cx="432048" cy="387644"/>
              <a:chOff x="2411760" y="3140968"/>
              <a:chExt cx="432048" cy="387644"/>
            </a:xfrm>
          </p:grpSpPr>
          <p:sp>
            <p:nvSpPr>
              <p:cNvPr id="34" name="직사각형 33"/>
              <p:cNvSpPr/>
              <p:nvPr/>
            </p:nvSpPr>
            <p:spPr>
              <a:xfrm>
                <a:off x="2605789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35" name="TextBox 26"/>
              <p:cNvSpPr txBox="1">
                <a:spLocks noChangeArrowheads="1"/>
              </p:cNvSpPr>
              <p:nvPr/>
            </p:nvSpPr>
            <p:spPr bwMode="auto">
              <a:xfrm>
                <a:off x="241176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6" name="그룹 45"/>
            <p:cNvGrpSpPr>
              <a:grpSpLocks/>
            </p:cNvGrpSpPr>
            <p:nvPr/>
          </p:nvGrpSpPr>
          <p:grpSpPr bwMode="auto">
            <a:xfrm>
              <a:off x="2792292" y="3110516"/>
              <a:ext cx="432048" cy="387644"/>
              <a:chOff x="3131840" y="3140968"/>
              <a:chExt cx="432048" cy="387644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3325022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33" name="TextBox 27"/>
              <p:cNvSpPr txBox="1">
                <a:spLocks noChangeArrowheads="1"/>
              </p:cNvSpPr>
              <p:nvPr/>
            </p:nvSpPr>
            <p:spPr bwMode="auto">
              <a:xfrm>
                <a:off x="313184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30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7" name="그룹 46"/>
            <p:cNvGrpSpPr>
              <a:grpSpLocks/>
            </p:cNvGrpSpPr>
            <p:nvPr/>
          </p:nvGrpSpPr>
          <p:grpSpPr bwMode="auto">
            <a:xfrm>
              <a:off x="3512372" y="3110516"/>
              <a:ext cx="432048" cy="387644"/>
              <a:chOff x="3779912" y="3140968"/>
              <a:chExt cx="432048" cy="387644"/>
            </a:xfrm>
          </p:grpSpPr>
          <p:sp>
            <p:nvSpPr>
              <p:cNvPr id="30" name="직사각형 29"/>
              <p:cNvSpPr/>
              <p:nvPr/>
            </p:nvSpPr>
            <p:spPr>
              <a:xfrm>
                <a:off x="3973836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31" name="TextBox 28"/>
              <p:cNvSpPr txBox="1">
                <a:spLocks noChangeArrowheads="1"/>
              </p:cNvSpPr>
              <p:nvPr/>
            </p:nvSpPr>
            <p:spPr bwMode="auto">
              <a:xfrm>
                <a:off x="3779912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40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8" name="그룹 47"/>
            <p:cNvGrpSpPr>
              <a:grpSpLocks/>
            </p:cNvGrpSpPr>
            <p:nvPr/>
          </p:nvGrpSpPr>
          <p:grpSpPr bwMode="auto">
            <a:xfrm>
              <a:off x="4232452" y="3110516"/>
              <a:ext cx="432048" cy="387644"/>
              <a:chOff x="4427984" y="3140968"/>
              <a:chExt cx="432048" cy="387644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4621060" y="3140517"/>
                <a:ext cx="46044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29" name="TextBox 29"/>
              <p:cNvSpPr txBox="1">
                <a:spLocks noChangeArrowheads="1"/>
              </p:cNvSpPr>
              <p:nvPr/>
            </p:nvSpPr>
            <p:spPr bwMode="auto">
              <a:xfrm>
                <a:off x="4427984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50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9" name="그룹 48"/>
            <p:cNvGrpSpPr>
              <a:grpSpLocks/>
            </p:cNvGrpSpPr>
            <p:nvPr/>
          </p:nvGrpSpPr>
          <p:grpSpPr bwMode="auto">
            <a:xfrm>
              <a:off x="4952532" y="3110516"/>
              <a:ext cx="432048" cy="387644"/>
              <a:chOff x="5076056" y="3140968"/>
              <a:chExt cx="432048" cy="387644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269873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27" name="TextBox 30"/>
              <p:cNvSpPr txBox="1">
                <a:spLocks noChangeArrowheads="1"/>
              </p:cNvSpPr>
              <p:nvPr/>
            </p:nvSpPr>
            <p:spPr bwMode="auto">
              <a:xfrm>
                <a:off x="5076056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60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0" name="그룹 49"/>
            <p:cNvGrpSpPr>
              <a:grpSpLocks/>
            </p:cNvGrpSpPr>
            <p:nvPr/>
          </p:nvGrpSpPr>
          <p:grpSpPr bwMode="auto">
            <a:xfrm>
              <a:off x="5672612" y="3110516"/>
              <a:ext cx="432048" cy="387644"/>
              <a:chOff x="5796136" y="3140968"/>
              <a:chExt cx="432048" cy="387644"/>
            </a:xfrm>
          </p:grpSpPr>
          <p:sp>
            <p:nvSpPr>
              <p:cNvPr id="24" name="직사각형 23"/>
              <p:cNvSpPr/>
              <p:nvPr/>
            </p:nvSpPr>
            <p:spPr>
              <a:xfrm>
                <a:off x="5989106" y="3140517"/>
                <a:ext cx="46043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25" name="TextBox 31"/>
              <p:cNvSpPr txBox="1">
                <a:spLocks noChangeArrowheads="1"/>
              </p:cNvSpPr>
              <p:nvPr/>
            </p:nvSpPr>
            <p:spPr bwMode="auto">
              <a:xfrm>
                <a:off x="5796136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70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1" name="그룹 50"/>
            <p:cNvGrpSpPr>
              <a:grpSpLocks/>
            </p:cNvGrpSpPr>
            <p:nvPr/>
          </p:nvGrpSpPr>
          <p:grpSpPr bwMode="auto">
            <a:xfrm>
              <a:off x="6392692" y="3110516"/>
              <a:ext cx="432048" cy="387644"/>
              <a:chOff x="6444208" y="3140968"/>
              <a:chExt cx="432048" cy="387644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6637920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23" name="TextBox 32"/>
              <p:cNvSpPr txBox="1">
                <a:spLocks noChangeArrowheads="1"/>
              </p:cNvSpPr>
              <p:nvPr/>
            </p:nvSpPr>
            <p:spPr bwMode="auto">
              <a:xfrm>
                <a:off x="6444208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80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2" name="그룹 51"/>
            <p:cNvGrpSpPr>
              <a:grpSpLocks/>
            </p:cNvGrpSpPr>
            <p:nvPr/>
          </p:nvGrpSpPr>
          <p:grpSpPr bwMode="auto">
            <a:xfrm>
              <a:off x="7112772" y="3110516"/>
              <a:ext cx="432048" cy="387644"/>
              <a:chOff x="7092280" y="3140968"/>
              <a:chExt cx="432048" cy="387644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7286733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21" name="TextBox 33"/>
              <p:cNvSpPr txBox="1">
                <a:spLocks noChangeArrowheads="1"/>
              </p:cNvSpPr>
              <p:nvPr/>
            </p:nvSpPr>
            <p:spPr bwMode="auto">
              <a:xfrm>
                <a:off x="709228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90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cxnSp>
          <p:nvCxnSpPr>
            <p:cNvPr id="13" name="직선 연결선 12"/>
            <p:cNvCxnSpPr/>
            <p:nvPr/>
          </p:nvCxnSpPr>
          <p:spPr>
            <a:xfrm>
              <a:off x="5444839" y="1958868"/>
              <a:ext cx="0" cy="1470358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모서리가 둥근 직사각형 13"/>
            <p:cNvSpPr/>
            <p:nvPr/>
          </p:nvSpPr>
          <p:spPr>
            <a:xfrm>
              <a:off x="1259632" y="1814372"/>
              <a:ext cx="693830" cy="1224240"/>
            </a:xfrm>
            <a:prstGeom prst="roundRect">
              <a:avLst/>
            </a:prstGeom>
            <a:solidFill>
              <a:srgbClr val="CCFF33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아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동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2004269" y="1814372"/>
              <a:ext cx="504892" cy="1208361"/>
            </a:xfrm>
            <a:prstGeom prst="roundRect">
              <a:avLst/>
            </a:prstGeom>
            <a:solidFill>
              <a:srgbClr val="9672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청소년기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2559968" y="1814372"/>
              <a:ext cx="541409" cy="1224240"/>
            </a:xfrm>
            <a:prstGeom prst="roundRect">
              <a:avLst/>
            </a:prstGeom>
            <a:solidFill>
              <a:srgbClr val="00B0F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청년기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3152184" y="1830251"/>
              <a:ext cx="2232322" cy="1208361"/>
            </a:xfrm>
            <a:prstGeom prst="roundRect">
              <a:avLst/>
            </a:prstGeom>
            <a:solidFill>
              <a:srgbClr val="FFC0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성년기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5517874" y="1830251"/>
              <a:ext cx="765277" cy="1208361"/>
            </a:xfrm>
            <a:prstGeom prst="roundRect">
              <a:avLst/>
            </a:prstGeom>
            <a:solidFill>
              <a:srgbClr val="92D05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노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년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19" name="오른쪽 화살표 18"/>
            <p:cNvSpPr/>
            <p:nvPr/>
          </p:nvSpPr>
          <p:spPr>
            <a:xfrm>
              <a:off x="5440076" y="3341893"/>
              <a:ext cx="1203485" cy="735179"/>
            </a:xfrm>
            <a:prstGeom prst="rightArrow">
              <a:avLst/>
            </a:prstGeom>
            <a:gradFill flip="none" rotWithShape="1">
              <a:gsLst>
                <a:gs pos="0">
                  <a:srgbClr val="FFCC99"/>
                </a:gs>
                <a:gs pos="100000">
                  <a:srgbClr val="FF0000"/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은퇴생활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</p:grpSp>
      <p:sp>
        <p:nvSpPr>
          <p:cNvPr id="38" name="직사각형 3"/>
          <p:cNvSpPr/>
          <p:nvPr/>
        </p:nvSpPr>
        <p:spPr>
          <a:xfrm>
            <a:off x="2701925" y="944563"/>
            <a:ext cx="2924198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buFont typeface="Wingdings" pitchFamily="2" charset="2"/>
              <a:buChar char="l"/>
              <a:defRPr/>
            </a:pPr>
            <a:r>
              <a:rPr lang="ko-KR" altLang="en-US" sz="2000" b="1" kern="0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rPr>
              <a:t> 조부모세대의 생애주기</a:t>
            </a:r>
            <a:endParaRPr lang="ko-KR" altLang="en-US" sz="2000" dirty="0">
              <a:solidFill>
                <a:srgbClr val="000000"/>
              </a:solidFill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9" name="직사각형 4"/>
          <p:cNvSpPr/>
          <p:nvPr/>
        </p:nvSpPr>
        <p:spPr>
          <a:xfrm>
            <a:off x="2701926" y="3478213"/>
            <a:ext cx="2755883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buFont typeface="Wingdings" pitchFamily="2" charset="2"/>
              <a:buChar char="l"/>
              <a:defRPr/>
            </a:pPr>
            <a:r>
              <a:rPr lang="ko-KR" altLang="en-US" sz="2000" b="1" kern="0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rPr>
              <a:t> 부모 세대의 생애주기</a:t>
            </a:r>
            <a:endParaRPr lang="ko-KR" altLang="en-US" sz="2000" dirty="0">
              <a:solidFill>
                <a:srgbClr val="000000"/>
              </a:solidFill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40" name="그룹 5"/>
          <p:cNvGrpSpPr>
            <a:grpSpLocks/>
          </p:cNvGrpSpPr>
          <p:nvPr/>
        </p:nvGrpSpPr>
        <p:grpSpPr bwMode="auto">
          <a:xfrm>
            <a:off x="3133725" y="3879850"/>
            <a:ext cx="6356350" cy="2262188"/>
            <a:chOff x="1259632" y="4348976"/>
            <a:chExt cx="6357196" cy="2262700"/>
          </a:xfrm>
        </p:grpSpPr>
        <p:sp>
          <p:nvSpPr>
            <p:cNvPr id="41" name="직사각형 6"/>
            <p:cNvSpPr/>
            <p:nvPr/>
          </p:nvSpPr>
          <p:spPr>
            <a:xfrm>
              <a:off x="1280273" y="5700245"/>
              <a:ext cx="6336555" cy="44460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>
                <a:solidFill>
                  <a:srgbClr val="FFFFFF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grpSp>
          <p:nvGrpSpPr>
            <p:cNvPr id="42" name="그룹 7"/>
            <p:cNvGrpSpPr>
              <a:grpSpLocks/>
            </p:cNvGrpSpPr>
            <p:nvPr/>
          </p:nvGrpSpPr>
          <p:grpSpPr bwMode="auto">
            <a:xfrm>
              <a:off x="1352132" y="5645120"/>
              <a:ext cx="432048" cy="387644"/>
              <a:chOff x="1750809" y="3140968"/>
              <a:chExt cx="432048" cy="387644"/>
            </a:xfrm>
          </p:grpSpPr>
          <p:sp>
            <p:nvSpPr>
              <p:cNvPr id="75" name="직사각형 74"/>
              <p:cNvSpPr/>
              <p:nvPr/>
            </p:nvSpPr>
            <p:spPr>
              <a:xfrm>
                <a:off x="1944097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76" name="TextBox 135"/>
              <p:cNvSpPr txBox="1">
                <a:spLocks noChangeArrowheads="1"/>
              </p:cNvSpPr>
              <p:nvPr/>
            </p:nvSpPr>
            <p:spPr bwMode="auto">
              <a:xfrm>
                <a:off x="1750809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3" name="그룹 8"/>
            <p:cNvGrpSpPr>
              <a:grpSpLocks/>
            </p:cNvGrpSpPr>
            <p:nvPr/>
          </p:nvGrpSpPr>
          <p:grpSpPr bwMode="auto">
            <a:xfrm>
              <a:off x="2072212" y="5645120"/>
              <a:ext cx="432048" cy="387644"/>
              <a:chOff x="2411760" y="3140968"/>
              <a:chExt cx="432048" cy="387644"/>
            </a:xfrm>
          </p:grpSpPr>
          <p:sp>
            <p:nvSpPr>
              <p:cNvPr id="73" name="직사각형 72"/>
              <p:cNvSpPr/>
              <p:nvPr/>
            </p:nvSpPr>
            <p:spPr>
              <a:xfrm>
                <a:off x="2605789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74" name="TextBox 138"/>
              <p:cNvSpPr txBox="1">
                <a:spLocks noChangeArrowheads="1"/>
              </p:cNvSpPr>
              <p:nvPr/>
            </p:nvSpPr>
            <p:spPr bwMode="auto">
              <a:xfrm>
                <a:off x="241176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4" name="그룹 9"/>
            <p:cNvGrpSpPr>
              <a:grpSpLocks/>
            </p:cNvGrpSpPr>
            <p:nvPr/>
          </p:nvGrpSpPr>
          <p:grpSpPr bwMode="auto">
            <a:xfrm>
              <a:off x="2792292" y="5645120"/>
              <a:ext cx="432048" cy="387644"/>
              <a:chOff x="3131840" y="3140968"/>
              <a:chExt cx="432048" cy="387644"/>
            </a:xfrm>
          </p:grpSpPr>
          <p:sp>
            <p:nvSpPr>
              <p:cNvPr id="71" name="직사각형 70"/>
              <p:cNvSpPr/>
              <p:nvPr/>
            </p:nvSpPr>
            <p:spPr>
              <a:xfrm>
                <a:off x="3325022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72" name="TextBox 141"/>
              <p:cNvSpPr txBox="1">
                <a:spLocks noChangeArrowheads="1"/>
              </p:cNvSpPr>
              <p:nvPr/>
            </p:nvSpPr>
            <p:spPr bwMode="auto">
              <a:xfrm>
                <a:off x="313184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30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5" name="그룹 10"/>
            <p:cNvGrpSpPr>
              <a:grpSpLocks/>
            </p:cNvGrpSpPr>
            <p:nvPr/>
          </p:nvGrpSpPr>
          <p:grpSpPr bwMode="auto">
            <a:xfrm>
              <a:off x="3512372" y="5645120"/>
              <a:ext cx="432048" cy="387644"/>
              <a:chOff x="3779912" y="3140968"/>
              <a:chExt cx="432048" cy="387644"/>
            </a:xfrm>
          </p:grpSpPr>
          <p:sp>
            <p:nvSpPr>
              <p:cNvPr id="69" name="직사각형 68"/>
              <p:cNvSpPr/>
              <p:nvPr/>
            </p:nvSpPr>
            <p:spPr>
              <a:xfrm>
                <a:off x="3973836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70" name="TextBox 144"/>
              <p:cNvSpPr txBox="1">
                <a:spLocks noChangeArrowheads="1"/>
              </p:cNvSpPr>
              <p:nvPr/>
            </p:nvSpPr>
            <p:spPr bwMode="auto">
              <a:xfrm>
                <a:off x="3779912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40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6" name="그룹 11"/>
            <p:cNvGrpSpPr>
              <a:grpSpLocks/>
            </p:cNvGrpSpPr>
            <p:nvPr/>
          </p:nvGrpSpPr>
          <p:grpSpPr bwMode="auto">
            <a:xfrm>
              <a:off x="4232452" y="5645120"/>
              <a:ext cx="432048" cy="387644"/>
              <a:chOff x="4427984" y="3140968"/>
              <a:chExt cx="432048" cy="387644"/>
            </a:xfrm>
          </p:grpSpPr>
          <p:sp>
            <p:nvSpPr>
              <p:cNvPr id="67" name="직사각형 66"/>
              <p:cNvSpPr/>
              <p:nvPr/>
            </p:nvSpPr>
            <p:spPr>
              <a:xfrm>
                <a:off x="4621060" y="3140517"/>
                <a:ext cx="46044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68" name="TextBox 147"/>
              <p:cNvSpPr txBox="1">
                <a:spLocks noChangeArrowheads="1"/>
              </p:cNvSpPr>
              <p:nvPr/>
            </p:nvSpPr>
            <p:spPr bwMode="auto">
              <a:xfrm>
                <a:off x="4427984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50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7" name="그룹 12"/>
            <p:cNvGrpSpPr>
              <a:grpSpLocks/>
            </p:cNvGrpSpPr>
            <p:nvPr/>
          </p:nvGrpSpPr>
          <p:grpSpPr bwMode="auto">
            <a:xfrm>
              <a:off x="4952532" y="5645120"/>
              <a:ext cx="432048" cy="387644"/>
              <a:chOff x="5076056" y="3140968"/>
              <a:chExt cx="432048" cy="387644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5269873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66" name="TextBox 150"/>
              <p:cNvSpPr txBox="1">
                <a:spLocks noChangeArrowheads="1"/>
              </p:cNvSpPr>
              <p:nvPr/>
            </p:nvSpPr>
            <p:spPr bwMode="auto">
              <a:xfrm>
                <a:off x="5076056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60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8" name="그룹 13"/>
            <p:cNvGrpSpPr>
              <a:grpSpLocks/>
            </p:cNvGrpSpPr>
            <p:nvPr/>
          </p:nvGrpSpPr>
          <p:grpSpPr bwMode="auto">
            <a:xfrm>
              <a:off x="5672612" y="5645120"/>
              <a:ext cx="432048" cy="387644"/>
              <a:chOff x="5796136" y="3140968"/>
              <a:chExt cx="432048" cy="387644"/>
            </a:xfrm>
          </p:grpSpPr>
          <p:sp>
            <p:nvSpPr>
              <p:cNvPr id="63" name="직사각형 62"/>
              <p:cNvSpPr/>
              <p:nvPr/>
            </p:nvSpPr>
            <p:spPr>
              <a:xfrm>
                <a:off x="5989106" y="3140517"/>
                <a:ext cx="46043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64" name="TextBox 153"/>
              <p:cNvSpPr txBox="1">
                <a:spLocks noChangeArrowheads="1"/>
              </p:cNvSpPr>
              <p:nvPr/>
            </p:nvSpPr>
            <p:spPr bwMode="auto">
              <a:xfrm>
                <a:off x="5796136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70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49" name="그룹 14"/>
            <p:cNvGrpSpPr>
              <a:grpSpLocks/>
            </p:cNvGrpSpPr>
            <p:nvPr/>
          </p:nvGrpSpPr>
          <p:grpSpPr bwMode="auto">
            <a:xfrm>
              <a:off x="6392692" y="5645120"/>
              <a:ext cx="432048" cy="387644"/>
              <a:chOff x="6444208" y="3140968"/>
              <a:chExt cx="432048" cy="387644"/>
            </a:xfrm>
          </p:grpSpPr>
          <p:sp>
            <p:nvSpPr>
              <p:cNvPr id="61" name="직사각형 60"/>
              <p:cNvSpPr/>
              <p:nvPr/>
            </p:nvSpPr>
            <p:spPr>
              <a:xfrm>
                <a:off x="6637920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62" name="TextBox 156"/>
              <p:cNvSpPr txBox="1">
                <a:spLocks noChangeArrowheads="1"/>
              </p:cNvSpPr>
              <p:nvPr/>
            </p:nvSpPr>
            <p:spPr bwMode="auto">
              <a:xfrm>
                <a:off x="6444208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80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50" name="그룹 15"/>
            <p:cNvGrpSpPr>
              <a:grpSpLocks/>
            </p:cNvGrpSpPr>
            <p:nvPr/>
          </p:nvGrpSpPr>
          <p:grpSpPr bwMode="auto">
            <a:xfrm>
              <a:off x="7112772" y="5645120"/>
              <a:ext cx="432048" cy="387644"/>
              <a:chOff x="7092280" y="3140968"/>
              <a:chExt cx="432048" cy="387644"/>
            </a:xfrm>
          </p:grpSpPr>
          <p:sp>
            <p:nvSpPr>
              <p:cNvPr id="59" name="직사각형 58"/>
              <p:cNvSpPr/>
              <p:nvPr/>
            </p:nvSpPr>
            <p:spPr>
              <a:xfrm>
                <a:off x="7286733" y="3140517"/>
                <a:ext cx="44456" cy="14449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endParaRPr>
              </a:p>
            </p:txBody>
          </p:sp>
          <p:sp>
            <p:nvSpPr>
              <p:cNvPr id="60" name="TextBox 159"/>
              <p:cNvSpPr txBox="1">
                <a:spLocks noChangeArrowheads="1"/>
              </p:cNvSpPr>
              <p:nvPr/>
            </p:nvSpPr>
            <p:spPr bwMode="auto">
              <a:xfrm>
                <a:off x="7092280" y="3251613"/>
                <a:ext cx="43204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200" b="1">
                    <a:solidFill>
                      <a:srgbClr val="00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90</a:t>
                </a:r>
                <a:endParaRPr kumimoji="1" lang="ko-KR" altLang="en-US" sz="1200" b="1">
                  <a:solidFill>
                    <a:srgbClr val="000000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cxnSp>
          <p:nvCxnSpPr>
            <p:cNvPr id="51" name="직선 연결선 50"/>
            <p:cNvCxnSpPr/>
            <p:nvPr/>
          </p:nvCxnSpPr>
          <p:spPr>
            <a:xfrm>
              <a:off x="5517874" y="4509350"/>
              <a:ext cx="0" cy="1456066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모서리가 둥근 직사각형 51"/>
            <p:cNvSpPr/>
            <p:nvPr/>
          </p:nvSpPr>
          <p:spPr>
            <a:xfrm>
              <a:off x="1259632" y="4348976"/>
              <a:ext cx="693830" cy="1224240"/>
            </a:xfrm>
            <a:prstGeom prst="roundRect">
              <a:avLst/>
            </a:prstGeom>
            <a:solidFill>
              <a:srgbClr val="CCFF33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아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동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2004269" y="4348976"/>
              <a:ext cx="504892" cy="1208361"/>
            </a:xfrm>
            <a:prstGeom prst="roundRect">
              <a:avLst/>
            </a:prstGeom>
            <a:solidFill>
              <a:srgbClr val="9672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청소년기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2559968" y="4348976"/>
              <a:ext cx="541409" cy="1224240"/>
            </a:xfrm>
            <a:prstGeom prst="roundRect">
              <a:avLst/>
            </a:prstGeom>
            <a:solidFill>
              <a:srgbClr val="00B0F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청년기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3152184" y="4364855"/>
              <a:ext cx="2283129" cy="1208361"/>
            </a:xfrm>
            <a:prstGeom prst="roundRect">
              <a:avLst/>
            </a:prstGeom>
            <a:solidFill>
              <a:srgbClr val="FFC0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성년기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6" name="오른쪽 화살표 55"/>
            <p:cNvSpPr/>
            <p:nvPr/>
          </p:nvSpPr>
          <p:spPr>
            <a:xfrm>
              <a:off x="5516286" y="5876497"/>
              <a:ext cx="1995753" cy="735179"/>
            </a:xfrm>
            <a:prstGeom prst="rightArrow">
              <a:avLst/>
            </a:prstGeom>
            <a:gradFill flip="none" rotWithShape="1">
              <a:gsLst>
                <a:gs pos="0">
                  <a:srgbClr val="FFCC99"/>
                </a:gs>
                <a:gs pos="100000">
                  <a:srgbClr val="FF0000"/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은퇴생활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>
              <a:off x="6614983" y="4364855"/>
              <a:ext cx="781154" cy="1208361"/>
            </a:xfrm>
            <a:prstGeom prst="roundRect">
              <a:avLst/>
            </a:prstGeom>
            <a:solidFill>
              <a:srgbClr val="92D05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노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년</a:t>
              </a:r>
              <a:endParaRPr lang="en-US" altLang="ko-KR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000000"/>
                  </a:solidFill>
                  <a:latin typeface="나눔고딕 ExtraBold" charset="-127"/>
                  <a:ea typeface="나눔고딕 ExtraBold" charset="-127"/>
                </a:rPr>
                <a:t>기</a:t>
              </a:r>
              <a:endParaRPr lang="ko-KR" altLang="en-US" sz="1600" b="1" dirty="0">
                <a:solidFill>
                  <a:srgbClr val="000000"/>
                </a:solidFill>
                <a:latin typeface="나눔고딕 ExtraBold" charset="-127"/>
                <a:ea typeface="나눔고딕 ExtraBold" charset="-127"/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5614725" y="4364855"/>
              <a:ext cx="920873" cy="1208361"/>
            </a:xfrm>
            <a:prstGeom prst="roundRect">
              <a:avLst/>
            </a:prstGeom>
            <a:solidFill>
              <a:srgbClr val="0070C0"/>
            </a:solidFill>
            <a:ln w="38100">
              <a:solidFill>
                <a:srgbClr val="002060"/>
              </a:solidFill>
              <a:prstDash val="sysDash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1600" b="1" dirty="0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rPr>
                <a:t>활동적</a:t>
              </a:r>
              <a:endParaRPr lang="en-US" altLang="ko-KR" sz="1600" b="1" dirty="0">
                <a:solidFill>
                  <a:srgbClr val="FFFFFF"/>
                </a:solidFill>
                <a:latin typeface="나눔고딕 ExtraBold" charset="-127"/>
                <a:ea typeface="나눔고딕 ExtraBold" charset="-127"/>
              </a:endParaRPr>
            </a:p>
            <a:p>
              <a:pPr algn="ctr">
                <a:defRPr/>
              </a:pPr>
              <a:r>
                <a:rPr lang="ko-KR" altLang="en-US" sz="1600" b="1" dirty="0">
                  <a:solidFill>
                    <a:srgbClr val="FFFFFF"/>
                  </a:solidFill>
                  <a:latin typeface="나눔고딕 ExtraBold" charset="-127"/>
                  <a:ea typeface="나눔고딕 ExtraBold" charset="-127"/>
                </a:rPr>
                <a:t>은퇴기</a:t>
              </a:r>
              <a:endParaRPr lang="ko-KR" altLang="en-US" sz="1600" b="1" dirty="0">
                <a:solidFill>
                  <a:srgbClr val="FFFFFF"/>
                </a:solidFill>
                <a:latin typeface="나눔고딕 ExtraBold" charset="-127"/>
                <a:ea typeface="나눔고딕 ExtraBold" charset="-127"/>
              </a:endParaRPr>
            </a:p>
          </p:txBody>
        </p:sp>
      </p:grpSp>
      <p:sp>
        <p:nvSpPr>
          <p:cNvPr id="77" name="Rectangle 18"/>
          <p:cNvSpPr txBox="1">
            <a:spLocks noChangeArrowheads="1"/>
          </p:cNvSpPr>
          <p:nvPr/>
        </p:nvSpPr>
        <p:spPr bwMode="auto">
          <a:xfrm>
            <a:off x="1754188" y="188914"/>
            <a:ext cx="8913812" cy="4968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2800" b="1" kern="0" dirty="0">
                <a:solidFill>
                  <a:srgbClr val="19214B"/>
                </a:solidFill>
                <a:latin typeface="나눔고딕"/>
                <a:ea typeface="나눔고딕"/>
              </a:rPr>
              <a:t>생애주기의 변화</a:t>
            </a:r>
          </a:p>
        </p:txBody>
      </p:sp>
    </p:spTree>
    <p:extLst>
      <p:ext uri="{BB962C8B-B14F-4D97-AF65-F5344CB8AC3E}">
        <p14:creationId xmlns:p14="http://schemas.microsoft.com/office/powerpoint/2010/main" val="1589539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863" y="1014775"/>
            <a:ext cx="7596274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56261"/>
      </p:ext>
    </p:extLst>
  </p:cSld>
  <p:clrMapOvr>
    <a:masterClrMapping/>
  </p:clrMapOvr>
</p:sld>
</file>

<file path=ppt/theme/theme1.xml><?xml version="1.0" encoding="utf-8"?>
<a:theme xmlns:a="http://schemas.openxmlformats.org/drawingml/2006/main" name="현대중공업 퇴직지원프로그램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사용자 지정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</Words>
  <Application>Microsoft Office PowerPoint</Application>
  <PresentationFormat>와이드스크린</PresentationFormat>
  <Paragraphs>106</Paragraphs>
  <Slides>10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굴림</vt:lpstr>
      <vt:lpstr>바탕</vt:lpstr>
      <vt:lpstr>Wingdings</vt:lpstr>
      <vt:lpstr>나눔고딕</vt:lpstr>
      <vt:lpstr>나눔고딕 ExtraBold</vt:lpstr>
      <vt:lpstr>맑은 고딕</vt:lpstr>
      <vt:lpstr>현대중공업 퇴직지원프로그램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2019-03-12T23:28:33Z</dcterms:created>
  <dcterms:modified xsi:type="dcterms:W3CDTF">2019-03-12T23:29:11Z</dcterms:modified>
</cp:coreProperties>
</file>