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60" r:id="rId4"/>
    <p:sldId id="261" r:id="rId5"/>
    <p:sldId id="262" r:id="rId6"/>
    <p:sldId id="263" r:id="rId7"/>
    <p:sldId id="265" r:id="rId8"/>
    <p:sldId id="266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2C9C19-261D-4204-97A6-005B368D68A6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88D2000-B78A-4EAA-BBD7-D742B1C62203}">
      <dgm:prSet phldrT="[텍스트]"/>
      <dgm:spPr/>
      <dgm:t>
        <a:bodyPr/>
        <a:lstStyle/>
        <a:p>
          <a:pPr latinLnBrk="1"/>
          <a:r>
            <a:rPr lang="ko-KR" altLang="en-US" dirty="0" smtClean="0"/>
            <a:t>능력단위요소</a:t>
          </a:r>
          <a:endParaRPr lang="ko-KR" altLang="en-US" dirty="0"/>
        </a:p>
      </dgm:t>
    </dgm:pt>
    <dgm:pt modelId="{A0AC8E29-9AF6-4F7C-BE73-5D057F3DD360}" type="parTrans" cxnId="{FB912493-CA04-49D8-A04D-7DC411C13FE2}">
      <dgm:prSet/>
      <dgm:spPr/>
      <dgm:t>
        <a:bodyPr/>
        <a:lstStyle/>
        <a:p>
          <a:pPr latinLnBrk="1"/>
          <a:endParaRPr lang="ko-KR" altLang="en-US"/>
        </a:p>
      </dgm:t>
    </dgm:pt>
    <dgm:pt modelId="{ADD7B117-1DB8-4E86-B030-AE6394230627}" type="sibTrans" cxnId="{FB912493-CA04-49D8-A04D-7DC411C13FE2}">
      <dgm:prSet custT="1"/>
      <dgm:spPr/>
      <dgm:t>
        <a:bodyPr/>
        <a:lstStyle/>
        <a:p>
          <a:pPr latinLnBrk="1"/>
          <a:r>
            <a:rPr lang="ko-KR" altLang="en-US" sz="1400" dirty="0" smtClean="0"/>
            <a:t>직업기초능력</a:t>
          </a:r>
          <a:endParaRPr lang="ko-KR" altLang="en-US" sz="1400" dirty="0"/>
        </a:p>
      </dgm:t>
    </dgm:pt>
    <dgm:pt modelId="{5CE51284-6493-4A4B-9CD1-0C41DE3B987D}">
      <dgm:prSet phldrT="[텍스트]"/>
      <dgm:spPr/>
      <dgm:t>
        <a:bodyPr/>
        <a:lstStyle/>
        <a:p>
          <a:pPr latinLnBrk="1"/>
          <a:r>
            <a:rPr lang="ko-KR" altLang="en-US" dirty="0" smtClean="0"/>
            <a:t>적용범위 및 작업 상황</a:t>
          </a:r>
          <a:endParaRPr lang="ko-KR" altLang="en-US" dirty="0"/>
        </a:p>
      </dgm:t>
    </dgm:pt>
    <dgm:pt modelId="{451961E9-85EA-402C-A5EC-741CAAB25031}" type="parTrans" cxnId="{11E4AB36-6F38-4A96-B917-BD3A28D9F020}">
      <dgm:prSet/>
      <dgm:spPr/>
      <dgm:t>
        <a:bodyPr/>
        <a:lstStyle/>
        <a:p>
          <a:pPr latinLnBrk="1"/>
          <a:endParaRPr lang="ko-KR" altLang="en-US"/>
        </a:p>
      </dgm:t>
    </dgm:pt>
    <dgm:pt modelId="{ADC88F46-B6E8-4879-B150-E904584D1B2A}" type="sibTrans" cxnId="{11E4AB36-6F38-4A96-B917-BD3A28D9F020}">
      <dgm:prSet custT="1"/>
      <dgm:spPr/>
      <dgm:t>
        <a:bodyPr/>
        <a:lstStyle/>
        <a:p>
          <a:pPr latinLnBrk="1"/>
          <a:r>
            <a:rPr lang="ko-KR" altLang="en-US" sz="1400" dirty="0" smtClean="0"/>
            <a:t>평가지침</a:t>
          </a:r>
          <a:endParaRPr lang="ko-KR" altLang="en-US" sz="1400" dirty="0"/>
        </a:p>
      </dgm:t>
    </dgm:pt>
    <dgm:pt modelId="{84F51BF5-DA12-4636-8207-684F4059032C}" type="pres">
      <dgm:prSet presAssocID="{FC2C9C19-261D-4204-97A6-005B368D68A6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E53E1C9-DD72-4C2C-A5FF-92A7B09EEADC}" type="pres">
      <dgm:prSet presAssocID="{988D2000-B78A-4EAA-BBD7-D742B1C62203}" presName="composite" presStyleCnt="0"/>
      <dgm:spPr/>
    </dgm:pt>
    <dgm:pt modelId="{80CCA713-3C77-4871-8C6D-9BB4D019B5EB}" type="pres">
      <dgm:prSet presAssocID="{988D2000-B78A-4EAA-BBD7-D742B1C62203}" presName="Parent1" presStyleLbl="node1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20BAEA2-8D78-44D7-84A4-261E68E561D8}" type="pres">
      <dgm:prSet presAssocID="{988D2000-B78A-4EAA-BBD7-D742B1C62203}" presName="Childtext1" presStyleLbl="revTx" presStyleIdx="0" presStyleCnt="2" custLinFactNeighborX="-6133" custLinFactNeighborY="-2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0E0A855-27D6-45D8-ACBA-3BE1ECBECDC4}" type="pres">
      <dgm:prSet presAssocID="{988D2000-B78A-4EAA-BBD7-D742B1C62203}" presName="BalanceSpacing" presStyleCnt="0"/>
      <dgm:spPr/>
    </dgm:pt>
    <dgm:pt modelId="{E4B0ABFA-F839-4F0A-A64B-7347E89781B6}" type="pres">
      <dgm:prSet presAssocID="{988D2000-B78A-4EAA-BBD7-D742B1C62203}" presName="BalanceSpacing1" presStyleCnt="0"/>
      <dgm:spPr/>
    </dgm:pt>
    <dgm:pt modelId="{1882124C-965D-49D3-9D17-D795C11CED95}" type="pres">
      <dgm:prSet presAssocID="{ADD7B117-1DB8-4E86-B030-AE6394230627}" presName="Accent1Text" presStyleLbl="node1" presStyleIdx="1" presStyleCnt="4" custScaleX="101728"/>
      <dgm:spPr/>
      <dgm:t>
        <a:bodyPr/>
        <a:lstStyle/>
        <a:p>
          <a:pPr latinLnBrk="1"/>
          <a:endParaRPr lang="ko-KR" altLang="en-US"/>
        </a:p>
      </dgm:t>
    </dgm:pt>
    <dgm:pt modelId="{C66E4DCF-76F7-47A8-90F6-168ABD49DB1F}" type="pres">
      <dgm:prSet presAssocID="{ADD7B117-1DB8-4E86-B030-AE6394230627}" presName="spaceBetweenRectangles" presStyleCnt="0"/>
      <dgm:spPr/>
    </dgm:pt>
    <dgm:pt modelId="{E4A4D2CF-C123-4DFC-BE5A-48A610DCC140}" type="pres">
      <dgm:prSet presAssocID="{5CE51284-6493-4A4B-9CD1-0C41DE3B987D}" presName="composite" presStyleCnt="0"/>
      <dgm:spPr/>
    </dgm:pt>
    <dgm:pt modelId="{8A37031F-E5A0-4CFB-8E19-5FE34410D814}" type="pres">
      <dgm:prSet presAssocID="{5CE51284-6493-4A4B-9CD1-0C41DE3B987D}" presName="Parent1" presStyleLbl="node1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7BBAEF2-265A-47C1-A5AB-3BEF6CDD274F}" type="pres">
      <dgm:prSet presAssocID="{5CE51284-6493-4A4B-9CD1-0C41DE3B987D}" presName="Childtext1" presStyleLbl="revTx" presStyleIdx="1" presStyleCnt="2" custLinFactNeighborX="-507" custLinFactNeighborY="87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24B1F7-EB3A-4AE2-A939-0DB4F8426B14}" type="pres">
      <dgm:prSet presAssocID="{5CE51284-6493-4A4B-9CD1-0C41DE3B987D}" presName="BalanceSpacing" presStyleCnt="0"/>
      <dgm:spPr/>
    </dgm:pt>
    <dgm:pt modelId="{E4157AE1-6468-4366-8FE6-B3A21E0CC365}" type="pres">
      <dgm:prSet presAssocID="{5CE51284-6493-4A4B-9CD1-0C41DE3B987D}" presName="BalanceSpacing1" presStyleCnt="0"/>
      <dgm:spPr/>
    </dgm:pt>
    <dgm:pt modelId="{848EE6F9-11DD-4144-9E4B-653C351AEA0A}" type="pres">
      <dgm:prSet presAssocID="{ADC88F46-B6E8-4879-B150-E904584D1B2A}" presName="Accent1Text" presStyleLbl="node1" presStyleIdx="3" presStyleCnt="4" custLinFactNeighborX="-2740" custLinFactNeighborY="651"/>
      <dgm:spPr/>
      <dgm:t>
        <a:bodyPr/>
        <a:lstStyle/>
        <a:p>
          <a:pPr latinLnBrk="1"/>
          <a:endParaRPr lang="ko-KR" altLang="en-US"/>
        </a:p>
      </dgm:t>
    </dgm:pt>
  </dgm:ptLst>
  <dgm:cxnLst>
    <dgm:cxn modelId="{25CCF0B1-CAA2-4271-BC03-15D14AD5B241}" type="presOf" srcId="{FC2C9C19-261D-4204-97A6-005B368D68A6}" destId="{84F51BF5-DA12-4636-8207-684F4059032C}" srcOrd="0" destOrd="0" presId="urn:microsoft.com/office/officeart/2008/layout/AlternatingHexagons"/>
    <dgm:cxn modelId="{0EAF0445-21D6-4C6D-B042-A22A428D279D}" type="presOf" srcId="{5CE51284-6493-4A4B-9CD1-0C41DE3B987D}" destId="{8A37031F-E5A0-4CFB-8E19-5FE34410D814}" srcOrd="0" destOrd="0" presId="urn:microsoft.com/office/officeart/2008/layout/AlternatingHexagons"/>
    <dgm:cxn modelId="{5706600F-2323-44D0-A6A7-2863A0EA4DD9}" type="presOf" srcId="{988D2000-B78A-4EAA-BBD7-D742B1C62203}" destId="{80CCA713-3C77-4871-8C6D-9BB4D019B5EB}" srcOrd="0" destOrd="0" presId="urn:microsoft.com/office/officeart/2008/layout/AlternatingHexagons"/>
    <dgm:cxn modelId="{11E4AB36-6F38-4A96-B917-BD3A28D9F020}" srcId="{FC2C9C19-261D-4204-97A6-005B368D68A6}" destId="{5CE51284-6493-4A4B-9CD1-0C41DE3B987D}" srcOrd="1" destOrd="0" parTransId="{451961E9-85EA-402C-A5EC-741CAAB25031}" sibTransId="{ADC88F46-B6E8-4879-B150-E904584D1B2A}"/>
    <dgm:cxn modelId="{FB912493-CA04-49D8-A04D-7DC411C13FE2}" srcId="{FC2C9C19-261D-4204-97A6-005B368D68A6}" destId="{988D2000-B78A-4EAA-BBD7-D742B1C62203}" srcOrd="0" destOrd="0" parTransId="{A0AC8E29-9AF6-4F7C-BE73-5D057F3DD360}" sibTransId="{ADD7B117-1DB8-4E86-B030-AE6394230627}"/>
    <dgm:cxn modelId="{5E69F4F8-0905-46E6-AA21-8726EF35C352}" type="presOf" srcId="{ADC88F46-B6E8-4879-B150-E904584D1B2A}" destId="{848EE6F9-11DD-4144-9E4B-653C351AEA0A}" srcOrd="0" destOrd="0" presId="urn:microsoft.com/office/officeart/2008/layout/AlternatingHexagons"/>
    <dgm:cxn modelId="{62AEB945-6D69-4A61-AE62-E39AA1D89633}" type="presOf" srcId="{ADD7B117-1DB8-4E86-B030-AE6394230627}" destId="{1882124C-965D-49D3-9D17-D795C11CED95}" srcOrd="0" destOrd="0" presId="urn:microsoft.com/office/officeart/2008/layout/AlternatingHexagons"/>
    <dgm:cxn modelId="{223B4B40-2E34-4E2A-A942-2601BE6079EF}" type="presParOf" srcId="{84F51BF5-DA12-4636-8207-684F4059032C}" destId="{9E53E1C9-DD72-4C2C-A5FF-92A7B09EEADC}" srcOrd="0" destOrd="0" presId="urn:microsoft.com/office/officeart/2008/layout/AlternatingHexagons"/>
    <dgm:cxn modelId="{3CBD5F6A-00F4-42B1-8282-D6D4120007C4}" type="presParOf" srcId="{9E53E1C9-DD72-4C2C-A5FF-92A7B09EEADC}" destId="{80CCA713-3C77-4871-8C6D-9BB4D019B5EB}" srcOrd="0" destOrd="0" presId="urn:microsoft.com/office/officeart/2008/layout/AlternatingHexagons"/>
    <dgm:cxn modelId="{73705ABE-1B4F-42C9-A65C-4A5383F7065A}" type="presParOf" srcId="{9E53E1C9-DD72-4C2C-A5FF-92A7B09EEADC}" destId="{120BAEA2-8D78-44D7-84A4-261E68E561D8}" srcOrd="1" destOrd="0" presId="urn:microsoft.com/office/officeart/2008/layout/AlternatingHexagons"/>
    <dgm:cxn modelId="{896AACB1-BBE0-4AA7-9ECF-21611A0EE43D}" type="presParOf" srcId="{9E53E1C9-DD72-4C2C-A5FF-92A7B09EEADC}" destId="{C0E0A855-27D6-45D8-ACBA-3BE1ECBECDC4}" srcOrd="2" destOrd="0" presId="urn:microsoft.com/office/officeart/2008/layout/AlternatingHexagons"/>
    <dgm:cxn modelId="{E5679E9A-31CA-424A-AF6F-0D745E071E53}" type="presParOf" srcId="{9E53E1C9-DD72-4C2C-A5FF-92A7B09EEADC}" destId="{E4B0ABFA-F839-4F0A-A64B-7347E89781B6}" srcOrd="3" destOrd="0" presId="urn:microsoft.com/office/officeart/2008/layout/AlternatingHexagons"/>
    <dgm:cxn modelId="{A824DA5F-B0EA-4E94-9185-389CA37F05DF}" type="presParOf" srcId="{9E53E1C9-DD72-4C2C-A5FF-92A7B09EEADC}" destId="{1882124C-965D-49D3-9D17-D795C11CED95}" srcOrd="4" destOrd="0" presId="urn:microsoft.com/office/officeart/2008/layout/AlternatingHexagons"/>
    <dgm:cxn modelId="{D9F2F2CD-0D12-4E48-A33C-61DA5C452B88}" type="presParOf" srcId="{84F51BF5-DA12-4636-8207-684F4059032C}" destId="{C66E4DCF-76F7-47A8-90F6-168ABD49DB1F}" srcOrd="1" destOrd="0" presId="urn:microsoft.com/office/officeart/2008/layout/AlternatingHexagons"/>
    <dgm:cxn modelId="{92E636FA-82DF-4825-9D42-F795EADC11BC}" type="presParOf" srcId="{84F51BF5-DA12-4636-8207-684F4059032C}" destId="{E4A4D2CF-C123-4DFC-BE5A-48A610DCC140}" srcOrd="2" destOrd="0" presId="urn:microsoft.com/office/officeart/2008/layout/AlternatingHexagons"/>
    <dgm:cxn modelId="{D3306844-24D0-4FC6-A5F5-46DB176C2DE7}" type="presParOf" srcId="{E4A4D2CF-C123-4DFC-BE5A-48A610DCC140}" destId="{8A37031F-E5A0-4CFB-8E19-5FE34410D814}" srcOrd="0" destOrd="0" presId="urn:microsoft.com/office/officeart/2008/layout/AlternatingHexagons"/>
    <dgm:cxn modelId="{D3CE824A-8918-4780-90FD-0712F4B1DB93}" type="presParOf" srcId="{E4A4D2CF-C123-4DFC-BE5A-48A610DCC140}" destId="{D7BBAEF2-265A-47C1-A5AB-3BEF6CDD274F}" srcOrd="1" destOrd="0" presId="urn:microsoft.com/office/officeart/2008/layout/AlternatingHexagons"/>
    <dgm:cxn modelId="{28DB9D9C-A470-4BF2-AEC1-977A21ACC1F8}" type="presParOf" srcId="{E4A4D2CF-C123-4DFC-BE5A-48A610DCC140}" destId="{8524B1F7-EB3A-4AE2-A939-0DB4F8426B14}" srcOrd="2" destOrd="0" presId="urn:microsoft.com/office/officeart/2008/layout/AlternatingHexagons"/>
    <dgm:cxn modelId="{F0985CCB-5662-4EE9-9659-1AAF82AFBD54}" type="presParOf" srcId="{E4A4D2CF-C123-4DFC-BE5A-48A610DCC140}" destId="{E4157AE1-6468-4366-8FE6-B3A21E0CC365}" srcOrd="3" destOrd="0" presId="urn:microsoft.com/office/officeart/2008/layout/AlternatingHexagons"/>
    <dgm:cxn modelId="{8CE1F517-8A3B-4470-A84E-C3870A8222DC}" type="presParOf" srcId="{E4A4D2CF-C123-4DFC-BE5A-48A610DCC140}" destId="{848EE6F9-11DD-4144-9E4B-653C351AEA0A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CCA713-3C77-4871-8C6D-9BB4D019B5EB}">
      <dsp:nvSpPr>
        <dsp:cNvPr id="0" name=""/>
        <dsp:cNvSpPr/>
      </dsp:nvSpPr>
      <dsp:spPr>
        <a:xfrm rot="5400000">
          <a:off x="3318240" y="94607"/>
          <a:ext cx="1449183" cy="126078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kern="1200" dirty="0" smtClean="0"/>
            <a:t>능력단위요소</a:t>
          </a:r>
          <a:endParaRPr lang="ko-KR" altLang="en-US" sz="1400" kern="1200" dirty="0"/>
        </a:p>
      </dsp:txBody>
      <dsp:txXfrm rot="-5400000">
        <a:off x="3608910" y="226241"/>
        <a:ext cx="867843" cy="997521"/>
      </dsp:txXfrm>
    </dsp:sp>
    <dsp:sp modelId="{120BAEA2-8D78-44D7-84A4-261E68E561D8}">
      <dsp:nvSpPr>
        <dsp:cNvPr id="0" name=""/>
        <dsp:cNvSpPr/>
      </dsp:nvSpPr>
      <dsp:spPr>
        <a:xfrm>
          <a:off x="4612297" y="288030"/>
          <a:ext cx="1617288" cy="869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82124C-965D-49D3-9D17-D795C11CED95}">
      <dsp:nvSpPr>
        <dsp:cNvPr id="0" name=""/>
        <dsp:cNvSpPr/>
      </dsp:nvSpPr>
      <dsp:spPr>
        <a:xfrm rot="5400000">
          <a:off x="1956587" y="83714"/>
          <a:ext cx="1449183" cy="128257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kern="1200" dirty="0" smtClean="0"/>
            <a:t>직업기초능력</a:t>
          </a:r>
          <a:endParaRPr lang="ko-KR" altLang="en-US" sz="1400" kern="1200" dirty="0"/>
        </a:p>
      </dsp:txBody>
      <dsp:txXfrm rot="-5400000">
        <a:off x="2241365" y="228058"/>
        <a:ext cx="879626" cy="993889"/>
      </dsp:txXfrm>
    </dsp:sp>
    <dsp:sp modelId="{8A37031F-E5A0-4CFB-8E19-5FE34410D814}">
      <dsp:nvSpPr>
        <dsp:cNvPr id="0" name=""/>
        <dsp:cNvSpPr/>
      </dsp:nvSpPr>
      <dsp:spPr>
        <a:xfrm rot="5400000">
          <a:off x="2634805" y="1324674"/>
          <a:ext cx="1449183" cy="126078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kern="1200" dirty="0" smtClean="0"/>
            <a:t>적용범위 및 작업 상황</a:t>
          </a:r>
          <a:endParaRPr lang="ko-KR" altLang="en-US" sz="1400" kern="1200" dirty="0"/>
        </a:p>
      </dsp:txBody>
      <dsp:txXfrm rot="-5400000">
        <a:off x="2925475" y="1456308"/>
        <a:ext cx="867843" cy="997521"/>
      </dsp:txXfrm>
    </dsp:sp>
    <dsp:sp modelId="{D7BBAEF2-265A-47C1-A5AB-3BEF6CDD274F}">
      <dsp:nvSpPr>
        <dsp:cNvPr id="0" name=""/>
        <dsp:cNvSpPr/>
      </dsp:nvSpPr>
      <dsp:spPr>
        <a:xfrm>
          <a:off x="1103778" y="1527948"/>
          <a:ext cx="1565118" cy="869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8EE6F9-11DD-4144-9E4B-653C351AEA0A}">
      <dsp:nvSpPr>
        <dsp:cNvPr id="0" name=""/>
        <dsp:cNvSpPr/>
      </dsp:nvSpPr>
      <dsp:spPr>
        <a:xfrm rot="5400000">
          <a:off x="3961912" y="1325085"/>
          <a:ext cx="1449183" cy="126078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kern="1200" dirty="0" smtClean="0"/>
            <a:t>평가지침</a:t>
          </a:r>
          <a:endParaRPr lang="ko-KR" altLang="en-US" sz="1400" kern="1200" dirty="0"/>
        </a:p>
      </dsp:txBody>
      <dsp:txXfrm rot="-5400000">
        <a:off x="4252582" y="1456719"/>
        <a:ext cx="867843" cy="9975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632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9842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8407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9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4360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5215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809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006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591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6663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0280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D04EC-9D81-4474-86CB-A6DA9C90E3C4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5C0A3-0088-4545-9BE8-AB3B357267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812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542033"/>
          </a:xfrm>
        </p:spPr>
        <p:txBody>
          <a:bodyPr/>
          <a:lstStyle/>
          <a:p>
            <a:r>
              <a:rPr lang="en-US" altLang="ko-KR" dirty="0" smtClean="0"/>
              <a:t>NCS</a:t>
            </a:r>
            <a:r>
              <a:rPr lang="ko-KR" altLang="en-US" dirty="0" smtClean="0"/>
              <a:t>의 이해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411760" y="4509120"/>
            <a:ext cx="6400800" cy="1752600"/>
          </a:xfrm>
        </p:spPr>
        <p:txBody>
          <a:bodyPr>
            <a:normAutofit lnSpcReduction="10000"/>
          </a:bodyPr>
          <a:lstStyle/>
          <a:p>
            <a:pPr algn="r"/>
            <a:r>
              <a:rPr lang="en-US" altLang="ko-KR" sz="2400" dirty="0" smtClean="0"/>
              <a:t>20140510 </a:t>
            </a:r>
            <a:r>
              <a:rPr lang="ko-KR" altLang="en-US" sz="2400" dirty="0" smtClean="0"/>
              <a:t>김태규</a:t>
            </a:r>
            <a:endParaRPr lang="en-US" altLang="ko-KR" sz="2400" dirty="0" smtClean="0"/>
          </a:p>
          <a:p>
            <a:pPr algn="r"/>
            <a:r>
              <a:rPr lang="en-US" altLang="ko-KR" sz="2400" dirty="0" smtClean="0"/>
              <a:t>20150469 </a:t>
            </a:r>
            <a:r>
              <a:rPr lang="ko-KR" altLang="en-US" sz="2400" dirty="0" smtClean="0"/>
              <a:t>김민수</a:t>
            </a:r>
            <a:endParaRPr lang="en-US" altLang="ko-KR" sz="2400" dirty="0" smtClean="0"/>
          </a:p>
          <a:p>
            <a:pPr algn="r"/>
            <a:r>
              <a:rPr lang="en-US" altLang="ko-KR" sz="2400" dirty="0" smtClean="0"/>
              <a:t>20150565 </a:t>
            </a:r>
            <a:r>
              <a:rPr lang="ko-KR" altLang="en-US" sz="2400" dirty="0" smtClean="0"/>
              <a:t>박태원</a:t>
            </a:r>
            <a:endParaRPr lang="en-US" altLang="ko-KR" sz="2400" dirty="0" smtClean="0"/>
          </a:p>
          <a:p>
            <a:pPr algn="r"/>
            <a:r>
              <a:rPr lang="en-US" altLang="ko-KR" sz="2400" dirty="0" smtClean="0"/>
              <a:t>20150572 </a:t>
            </a:r>
            <a:r>
              <a:rPr lang="ko-KR" altLang="en-US" sz="2400" dirty="0" smtClean="0"/>
              <a:t>박희상</a:t>
            </a:r>
            <a:endParaRPr lang="ko-KR" altLang="en-US" sz="2400" dirty="0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699792" cy="6858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19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4363" y="4852"/>
            <a:ext cx="2267744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목차</a:t>
            </a:r>
            <a:endParaRPr lang="ko-KR" altLang="en-U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67544" y="1772816"/>
            <a:ext cx="2915816" cy="165618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>
                <a:solidFill>
                  <a:schemeClr val="bg1"/>
                </a:solidFill>
              </a:rPr>
              <a:t>NCS</a:t>
            </a:r>
            <a:r>
              <a:rPr lang="ko-KR" altLang="en-US" sz="3600" dirty="0" smtClean="0">
                <a:solidFill>
                  <a:schemeClr val="bg1"/>
                </a:solidFill>
              </a:rPr>
              <a:t>란</a:t>
            </a:r>
            <a:r>
              <a:rPr lang="en-US" altLang="ko-KR" sz="3600" dirty="0" smtClean="0">
                <a:solidFill>
                  <a:schemeClr val="bg1"/>
                </a:solidFill>
              </a:rPr>
              <a:t>?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7" name="오른쪽 화살표 6"/>
          <p:cNvSpPr/>
          <p:nvPr/>
        </p:nvSpPr>
        <p:spPr>
          <a:xfrm>
            <a:off x="3923928" y="2420888"/>
            <a:ext cx="100811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364088" y="1844824"/>
            <a:ext cx="2915816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bg1"/>
                </a:solidFill>
              </a:rPr>
              <a:t>NCS</a:t>
            </a:r>
            <a:r>
              <a:rPr lang="ko-KR" altLang="en-US" sz="2800" dirty="0" smtClean="0">
                <a:solidFill>
                  <a:schemeClr val="bg1"/>
                </a:solidFill>
              </a:rPr>
              <a:t>의</a:t>
            </a:r>
            <a:endParaRPr lang="en-US" altLang="ko-KR" sz="2800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800" dirty="0" smtClean="0">
                <a:solidFill>
                  <a:schemeClr val="bg1"/>
                </a:solidFill>
              </a:rPr>
              <a:t>발생배</a:t>
            </a:r>
            <a:r>
              <a:rPr lang="ko-KR" altLang="en-US" sz="2800" dirty="0">
                <a:solidFill>
                  <a:schemeClr val="bg1"/>
                </a:solidFill>
              </a:rPr>
              <a:t>경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436096" y="4653136"/>
            <a:ext cx="2915816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bg1"/>
                </a:solidFill>
              </a:rPr>
              <a:t>NCS</a:t>
            </a:r>
            <a:r>
              <a:rPr lang="ko-KR" altLang="en-US" sz="2800" dirty="0" smtClean="0">
                <a:solidFill>
                  <a:schemeClr val="bg1"/>
                </a:solidFill>
              </a:rPr>
              <a:t>의</a:t>
            </a:r>
            <a:endParaRPr lang="en-US" altLang="ko-KR" sz="2800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800" dirty="0" smtClean="0">
                <a:solidFill>
                  <a:schemeClr val="bg1"/>
                </a:solidFill>
              </a:rPr>
              <a:t>평가방</a:t>
            </a:r>
            <a:r>
              <a:rPr lang="ko-KR" altLang="en-US" sz="2800" dirty="0">
                <a:solidFill>
                  <a:schemeClr val="bg1"/>
                </a:solidFill>
              </a:rPr>
              <a:t>식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67544" y="4653136"/>
            <a:ext cx="2915816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bg1"/>
                </a:solidFill>
              </a:rPr>
              <a:t>NCS</a:t>
            </a:r>
            <a:r>
              <a:rPr lang="ko-KR" altLang="en-US" sz="2800" dirty="0" smtClean="0">
                <a:solidFill>
                  <a:schemeClr val="bg1"/>
                </a:solidFill>
              </a:rPr>
              <a:t>의</a:t>
            </a:r>
            <a:endParaRPr lang="en-US" altLang="ko-KR" sz="2800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800" dirty="0" smtClean="0">
                <a:solidFill>
                  <a:schemeClr val="bg1"/>
                </a:solidFill>
              </a:rPr>
              <a:t>평가전형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아래쪽 화살표 12"/>
          <p:cNvSpPr/>
          <p:nvPr/>
        </p:nvSpPr>
        <p:spPr>
          <a:xfrm>
            <a:off x="6660232" y="3789040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 rot="10800000">
            <a:off x="3995936" y="5301208"/>
            <a:ext cx="100811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591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5987008" cy="1714202"/>
          </a:xfrm>
        </p:spPr>
        <p:txBody>
          <a:bodyPr>
            <a:normAutofit/>
          </a:bodyPr>
          <a:lstStyle/>
          <a:p>
            <a:r>
              <a:rPr lang="en-US" altLang="ko-KR" sz="5400" dirty="0" smtClean="0"/>
              <a:t>NCS</a:t>
            </a:r>
            <a:r>
              <a:rPr lang="ko-KR" altLang="en-US" sz="5400" dirty="0" smtClean="0"/>
              <a:t>의 개념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en-US" altLang="ko-KR" sz="1000" dirty="0"/>
              <a:t/>
            </a:r>
            <a:br>
              <a:rPr lang="en-US" altLang="ko-KR" sz="1000" dirty="0"/>
            </a:br>
            <a:r>
              <a:rPr lang="ko-KR" altLang="en-US" sz="1400" b="1" dirty="0" smtClean="0"/>
              <a:t>국가직무능력표준</a:t>
            </a:r>
            <a:r>
              <a:rPr lang="en-US" altLang="ko-KR" sz="1400" b="1" dirty="0" smtClean="0"/>
              <a:t>(NCS; National Competency Standards)</a:t>
            </a:r>
            <a:br>
              <a:rPr lang="en-US" altLang="ko-KR" sz="1400" b="1" dirty="0" smtClean="0"/>
            </a:br>
            <a:endParaRPr lang="ko-KR" altLang="en-US" sz="14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0" y="0"/>
            <a:ext cx="2555776" cy="6858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란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발생배경</a:t>
            </a:r>
          </a:p>
          <a:p>
            <a:endParaRPr lang="ko-KR" altLang="en-US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</a:t>
            </a: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평가방식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    평가전형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99792" y="1600200"/>
            <a:ext cx="5987008" cy="4525963"/>
          </a:xfrm>
        </p:spPr>
        <p:txBody>
          <a:bodyPr>
            <a:normAutofit lnSpcReduction="10000"/>
          </a:bodyPr>
          <a:lstStyle/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국가직무능력표준은 산업현장에서</a:t>
            </a:r>
            <a:endParaRPr lang="en-US" altLang="ko-KR" dirty="0" smtClean="0"/>
          </a:p>
          <a:p>
            <a:endParaRPr lang="en-US" altLang="ko-KR" sz="900" dirty="0"/>
          </a:p>
          <a:p>
            <a:pPr marL="0" indent="0">
              <a:buNone/>
            </a:pPr>
            <a:r>
              <a:rPr lang="ko-KR" altLang="en-US" dirty="0" smtClean="0"/>
              <a:t>  직무를 수행하기 위해 요구되는</a:t>
            </a:r>
            <a:endParaRPr lang="en-US" altLang="ko-KR" sz="900" dirty="0"/>
          </a:p>
          <a:p>
            <a:pPr marL="0" indent="0">
              <a:buNone/>
            </a:pPr>
            <a:endParaRPr lang="en-US" altLang="ko-KR" sz="900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ko-KR" altLang="en-US" dirty="0" smtClean="0"/>
              <a:t> 지식</a:t>
            </a:r>
            <a:r>
              <a:rPr lang="en-US" altLang="ko-KR" dirty="0" smtClean="0"/>
              <a:t>·</a:t>
            </a:r>
            <a:r>
              <a:rPr lang="ko-KR" altLang="en-US" dirty="0" smtClean="0"/>
              <a:t>기술</a:t>
            </a:r>
            <a:r>
              <a:rPr lang="en-US" altLang="ko-KR" dirty="0" smtClean="0"/>
              <a:t>·</a:t>
            </a:r>
            <a:r>
              <a:rPr lang="ko-KR" altLang="en-US" dirty="0" smtClean="0"/>
              <a:t>태도 등의 내용을 국가가</a:t>
            </a:r>
            <a:endParaRPr lang="en-US" altLang="ko-KR" dirty="0"/>
          </a:p>
          <a:p>
            <a:pPr marL="0" indent="0">
              <a:buNone/>
            </a:pPr>
            <a:endParaRPr lang="en-US" altLang="ko-KR" sz="900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체계화한 것입니다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404664"/>
            <a:ext cx="262778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</a:rPr>
              <a:t>NCS</a:t>
            </a:r>
            <a:r>
              <a:rPr lang="ko-KR" altLang="en-US" sz="2800" dirty="0" smtClean="0">
                <a:solidFill>
                  <a:schemeClr val="tx1"/>
                </a:solidFill>
              </a:rPr>
              <a:t>란</a:t>
            </a:r>
            <a:r>
              <a:rPr lang="en-US" altLang="ko-KR" sz="2800" dirty="0" smtClean="0">
                <a:solidFill>
                  <a:schemeClr val="tx1"/>
                </a:solidFill>
              </a:rPr>
              <a:t>?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15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5987008" cy="1143000"/>
          </a:xfrm>
        </p:spPr>
        <p:txBody>
          <a:bodyPr/>
          <a:lstStyle/>
          <a:p>
            <a:r>
              <a:rPr lang="en-US" altLang="ko-KR" dirty="0" smtClean="0"/>
              <a:t>NCS</a:t>
            </a:r>
            <a:r>
              <a:rPr lang="ko-KR" altLang="en-US" dirty="0" smtClean="0"/>
              <a:t>의 분류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0" y="0"/>
            <a:ext cx="2555776" cy="6858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란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발생배경</a:t>
            </a:r>
          </a:p>
          <a:p>
            <a:endParaRPr lang="ko-KR" altLang="en-US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</a:t>
            </a: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평가방식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    평가전형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99792" y="1628800"/>
            <a:ext cx="5987008" cy="4525963"/>
          </a:xfrm>
        </p:spPr>
        <p:txBody>
          <a:bodyPr>
            <a:normAutofit lnSpcReduction="10000"/>
          </a:bodyPr>
          <a:lstStyle/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404664"/>
            <a:ext cx="262778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</a:rPr>
              <a:t>NCS</a:t>
            </a:r>
            <a:r>
              <a:rPr lang="ko-KR" altLang="en-US" sz="2800" dirty="0" smtClean="0">
                <a:solidFill>
                  <a:schemeClr val="tx1"/>
                </a:solidFill>
              </a:rPr>
              <a:t>란</a:t>
            </a:r>
            <a:r>
              <a:rPr lang="en-US" altLang="ko-KR" sz="2800" dirty="0" smtClean="0">
                <a:solidFill>
                  <a:schemeClr val="tx1"/>
                </a:solidFill>
              </a:rPr>
              <a:t>?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29000"/>
            <a:ext cx="6336704" cy="33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55776" y="1412776"/>
            <a:ext cx="6588224" cy="2016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/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직무의 유형을 중심으로 </a:t>
            </a:r>
            <a:r>
              <a:rPr lang="en-US" altLang="ko-KR" dirty="0" smtClean="0">
                <a:solidFill>
                  <a:schemeClr val="tx1"/>
                </a:solidFill>
              </a:rPr>
              <a:t>NCS</a:t>
            </a:r>
            <a:r>
              <a:rPr lang="ko-KR" altLang="en-US" dirty="0" smtClean="0">
                <a:solidFill>
                  <a:schemeClr val="tx1"/>
                </a:solidFill>
              </a:rPr>
              <a:t>의 단계적 구성을 나타내는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endParaRPr lang="en-US" altLang="ko-KR" sz="900" dirty="0" smtClean="0">
              <a:solidFill>
                <a:schemeClr val="tx1"/>
              </a:solidFill>
            </a:endParaRPr>
          </a:p>
          <a:p>
            <a:pPr algn="ctr"/>
            <a:endParaRPr lang="en-US" altLang="ko-KR" sz="900" dirty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것으로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한국고용직업분류 등을 참고하여 분류하였으며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대분류</a:t>
            </a:r>
            <a:r>
              <a:rPr lang="en-US" altLang="ko-KR" dirty="0" smtClean="0">
                <a:solidFill>
                  <a:schemeClr val="tx1"/>
                </a:solidFill>
              </a:rPr>
              <a:t>→</a:t>
            </a:r>
            <a:r>
              <a:rPr lang="ko-KR" altLang="en-US" dirty="0" smtClean="0">
                <a:solidFill>
                  <a:schemeClr val="tx1"/>
                </a:solidFill>
              </a:rPr>
              <a:t>중분류</a:t>
            </a:r>
            <a:r>
              <a:rPr lang="en-US" altLang="ko-KR" dirty="0" smtClean="0">
                <a:solidFill>
                  <a:schemeClr val="tx1"/>
                </a:solidFill>
              </a:rPr>
              <a:t>→</a:t>
            </a:r>
            <a:r>
              <a:rPr lang="ko-KR" altLang="en-US" dirty="0" smtClean="0">
                <a:solidFill>
                  <a:schemeClr val="tx1"/>
                </a:solidFill>
              </a:rPr>
              <a:t>소분류</a:t>
            </a:r>
            <a:r>
              <a:rPr lang="en-US" altLang="ko-KR" dirty="0" smtClean="0">
                <a:solidFill>
                  <a:schemeClr val="tx1"/>
                </a:solidFill>
              </a:rPr>
              <a:t>→</a:t>
            </a:r>
            <a:r>
              <a:rPr lang="ko-KR" altLang="en-US" dirty="0" err="1" smtClean="0">
                <a:solidFill>
                  <a:schemeClr val="tx1"/>
                </a:solidFill>
              </a:rPr>
              <a:t>세분류의</a:t>
            </a:r>
            <a:r>
              <a:rPr lang="ko-KR" altLang="en-US" dirty="0" smtClean="0">
                <a:solidFill>
                  <a:schemeClr val="tx1"/>
                </a:solidFill>
              </a:rPr>
              <a:t> 순으로 구성되어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r>
              <a:rPr lang="ko-KR" altLang="en-US" dirty="0" smtClean="0"/>
              <a:t>구성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515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5987008" cy="1714202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NCS</a:t>
            </a:r>
            <a:r>
              <a:rPr lang="ko-KR" altLang="en-US" sz="4000" dirty="0" smtClean="0"/>
              <a:t>의 </a:t>
            </a:r>
            <a:r>
              <a:rPr lang="ko-KR" altLang="en-US" sz="4000" dirty="0"/>
              <a:t>기본 구성요소</a:t>
            </a:r>
            <a:r>
              <a:rPr lang="ko-KR" altLang="en-US" sz="1400" dirty="0"/>
              <a:t/>
            </a:r>
            <a:br>
              <a:rPr lang="ko-KR" altLang="en-US" sz="1400" dirty="0"/>
            </a:br>
            <a:endParaRPr lang="ko-KR" altLang="en-US" sz="14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0" y="0"/>
            <a:ext cx="2555776" cy="6858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란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발생배경</a:t>
            </a:r>
          </a:p>
          <a:p>
            <a:endParaRPr lang="ko-KR" altLang="en-US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</a:t>
            </a: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평가방식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    평가전형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404664"/>
            <a:ext cx="262778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buFont typeface="Wingdings" panose="05000000000000000000" pitchFamily="2" charset="2"/>
              <a:buChar char="l"/>
            </a:pPr>
            <a:r>
              <a:rPr lang="en-US" altLang="ko-KR" sz="2800" dirty="0" smtClean="0">
                <a:solidFill>
                  <a:schemeClr val="tx1"/>
                </a:solidFill>
              </a:rPr>
              <a:t>NCS</a:t>
            </a:r>
            <a:r>
              <a:rPr lang="ko-KR" altLang="en-US" sz="2800" dirty="0" smtClean="0">
                <a:solidFill>
                  <a:schemeClr val="tx1"/>
                </a:solidFill>
              </a:rPr>
              <a:t>란</a:t>
            </a:r>
            <a:r>
              <a:rPr lang="en-US" altLang="ko-KR" sz="2800" dirty="0" smtClean="0">
                <a:solidFill>
                  <a:schemeClr val="tx1"/>
                </a:solidFill>
              </a:rPr>
              <a:t>?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555776" y="1628800"/>
            <a:ext cx="6588224" cy="223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   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graphicFrame>
        <p:nvGraphicFramePr>
          <p:cNvPr id="10" name="다이어그램 9"/>
          <p:cNvGraphicFramePr/>
          <p:nvPr>
            <p:extLst>
              <p:ext uri="{D42A27DB-BD31-4B8C-83A1-F6EECF244321}">
                <p14:modId xmlns:p14="http://schemas.microsoft.com/office/powerpoint/2010/main" val="3266426589"/>
              </p:ext>
            </p:extLst>
          </p:nvPr>
        </p:nvGraphicFramePr>
        <p:xfrm>
          <a:off x="2051720" y="1412776"/>
          <a:ext cx="7440488" cy="2680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05064"/>
            <a:ext cx="6588224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74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5987008" cy="1714202"/>
          </a:xfrm>
        </p:spPr>
        <p:txBody>
          <a:bodyPr>
            <a:normAutofit fontScale="90000"/>
          </a:bodyPr>
          <a:lstStyle/>
          <a:p>
            <a:r>
              <a:rPr lang="en-US" altLang="ko-KR" sz="5400" dirty="0" smtClean="0"/>
              <a:t>NCS</a:t>
            </a:r>
            <a:r>
              <a:rPr lang="ko-KR" altLang="en-US" sz="5400" dirty="0" smtClean="0"/>
              <a:t>의 발생배경은</a:t>
            </a:r>
            <a:r>
              <a:rPr lang="en-US" altLang="ko-KR" sz="5400" dirty="0" smtClean="0"/>
              <a:t/>
            </a:r>
            <a:br>
              <a:rPr lang="en-US" altLang="ko-KR" sz="5400" dirty="0" smtClean="0"/>
            </a:br>
            <a:r>
              <a:rPr lang="ko-KR" altLang="en-US" sz="5400" dirty="0" smtClean="0"/>
              <a:t>어떻게 될까</a:t>
            </a:r>
            <a:r>
              <a:rPr lang="en-US" altLang="ko-KR" sz="5400" dirty="0" smtClean="0"/>
              <a:t>?</a:t>
            </a:r>
            <a:endParaRPr lang="ko-KR" altLang="en-US" sz="14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0" y="0"/>
            <a:ext cx="2555776" cy="6858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란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>
                <a:solidFill>
                  <a:schemeClr val="bg1"/>
                </a:solidFill>
              </a:rPr>
              <a:t> </a:t>
            </a:r>
            <a:endParaRPr lang="ko-KR" altLang="en-US" dirty="0" smtClean="0">
              <a:solidFill>
                <a:schemeClr val="bg1"/>
              </a:solidFill>
            </a:endParaRPr>
          </a:p>
          <a:p>
            <a:endParaRPr lang="ko-KR" altLang="en-US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</a:t>
            </a: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평가방식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    평가전형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1988840"/>
            <a:ext cx="262778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 smtClean="0">
                <a:solidFill>
                  <a:schemeClr val="tx1"/>
                </a:solidFill>
              </a:rPr>
              <a:t>     NCS</a:t>
            </a:r>
            <a:r>
              <a:rPr lang="ko-KR" altLang="en-US" sz="2800" dirty="0" smtClean="0">
                <a:solidFill>
                  <a:schemeClr val="tx1"/>
                </a:solidFill>
              </a:rPr>
              <a:t>의</a:t>
            </a:r>
            <a:endParaRPr lang="en-US" altLang="ko-KR" sz="2800" dirty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    </a:t>
            </a:r>
            <a:r>
              <a:rPr lang="ko-KR" altLang="en-US" sz="2800" dirty="0" smtClean="0">
                <a:solidFill>
                  <a:schemeClr val="tx1"/>
                </a:solidFill>
              </a:rPr>
              <a:t>발생배경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LG\Desktop\과제\istockphoto_3661408-qm-shaped-puzzle_dark861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60848"/>
            <a:ext cx="3860800" cy="453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17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5987008" cy="1714202"/>
          </a:xfrm>
        </p:spPr>
        <p:txBody>
          <a:bodyPr>
            <a:normAutofit/>
          </a:bodyPr>
          <a:lstStyle/>
          <a:p>
            <a:r>
              <a:rPr lang="en-US" altLang="ko-KR" sz="5400" dirty="0" smtClean="0"/>
              <a:t>NCS</a:t>
            </a:r>
            <a:r>
              <a:rPr lang="ko-KR" altLang="en-US" sz="5400" dirty="0" smtClean="0"/>
              <a:t>의 평가방식</a:t>
            </a:r>
            <a:endParaRPr lang="ko-KR" altLang="en-US" sz="14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-23522" y="0"/>
            <a:ext cx="2555776" cy="6858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란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발생배경</a:t>
            </a:r>
          </a:p>
          <a:p>
            <a:endParaRPr lang="ko-KR" altLang="en-US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 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    평가전형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99792" y="4149080"/>
            <a:ext cx="5987008" cy="2376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 smtClean="0"/>
              <a:t>2.</a:t>
            </a:r>
            <a:r>
              <a:rPr lang="ko-KR" altLang="en-US" dirty="0" smtClean="0"/>
              <a:t>직무수행능력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sz="1800" dirty="0" smtClean="0"/>
          </a:p>
          <a:p>
            <a:pPr marL="0" indent="0">
              <a:buNone/>
            </a:pPr>
            <a:r>
              <a:rPr lang="ko-KR" altLang="en-US" sz="1800" dirty="0" smtClean="0"/>
              <a:t>각 </a:t>
            </a:r>
            <a:r>
              <a:rPr lang="ko-KR" altLang="en-US" sz="1800" dirty="0"/>
              <a:t>공공기관별로</a:t>
            </a:r>
            <a:r>
              <a:rPr lang="en-US" altLang="ko-KR" sz="1800" dirty="0"/>
              <a:t>, </a:t>
            </a:r>
            <a:r>
              <a:rPr lang="ko-KR" altLang="en-US" sz="1800" dirty="0"/>
              <a:t>그리고 채용하는 부분에 따라 요구하는 직무수행능력이 있으며</a:t>
            </a:r>
            <a:r>
              <a:rPr lang="en-US" altLang="ko-KR" sz="1800" dirty="0"/>
              <a:t>, </a:t>
            </a:r>
            <a:r>
              <a:rPr lang="ko-KR" altLang="en-US" sz="1800" dirty="0"/>
              <a:t>수험자가 이를 만족하는지를 평가합니다</a:t>
            </a:r>
            <a:r>
              <a:rPr lang="en-US" altLang="ko-KR" sz="1800" dirty="0"/>
              <a:t>. </a:t>
            </a:r>
            <a:endParaRPr lang="ko-KR" altLang="en-US" sz="1800" dirty="0"/>
          </a:p>
          <a:p>
            <a:pPr marL="0" indent="0">
              <a:buNone/>
            </a:pPr>
            <a:endParaRPr lang="en-US" altLang="ko-KR" sz="1800" dirty="0"/>
          </a:p>
          <a:p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-31116" y="3789040"/>
            <a:ext cx="262778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</a:rPr>
              <a:t>NCS</a:t>
            </a:r>
            <a:r>
              <a:rPr lang="ko-KR" altLang="en-US" sz="2800" dirty="0" smtClean="0">
                <a:solidFill>
                  <a:schemeClr val="tx1"/>
                </a:solidFill>
              </a:rPr>
              <a:t>의</a:t>
            </a:r>
            <a:endParaRPr lang="en-US" altLang="ko-KR" sz="2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</a:rPr>
              <a:t>평가방</a:t>
            </a:r>
            <a:r>
              <a:rPr lang="ko-KR" altLang="en-US" sz="2800" dirty="0">
                <a:solidFill>
                  <a:schemeClr val="tx1"/>
                </a:solidFill>
              </a:rPr>
              <a:t>식</a:t>
            </a:r>
            <a:endParaRPr lang="en-US" altLang="ko-KR" sz="2800" dirty="0" smtClean="0">
              <a:solidFill>
                <a:schemeClr val="tx1"/>
              </a:solidFill>
            </a:endParaRPr>
          </a:p>
        </p:txBody>
      </p:sp>
      <p:sp>
        <p:nvSpPr>
          <p:cNvPr id="7" name="내용 개체 틀 3"/>
          <p:cNvSpPr txBox="1">
            <a:spLocks/>
          </p:cNvSpPr>
          <p:nvPr/>
        </p:nvSpPr>
        <p:spPr>
          <a:xfrm>
            <a:off x="2699792" y="1772816"/>
            <a:ext cx="5987008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dirty="0" smtClean="0"/>
              <a:t>1.</a:t>
            </a:r>
            <a:r>
              <a:rPr lang="ko-KR" altLang="en-US" dirty="0" smtClean="0"/>
              <a:t>직업기초능력평가</a:t>
            </a:r>
            <a:endParaRPr lang="en-US" altLang="ko-KR" sz="1800" dirty="0"/>
          </a:p>
          <a:p>
            <a:pPr marL="0" indent="0">
              <a:buNone/>
            </a:pPr>
            <a:endParaRPr lang="en-US" altLang="ko-KR" sz="1800" dirty="0" smtClean="0"/>
          </a:p>
          <a:p>
            <a:pPr marL="0" indent="0">
              <a:buNone/>
            </a:pPr>
            <a:r>
              <a:rPr lang="ko-KR" altLang="en-US" sz="1800" dirty="0" smtClean="0"/>
              <a:t>직업기초능력은 </a:t>
            </a:r>
            <a:r>
              <a:rPr lang="ko-KR" altLang="en-US" sz="1800" dirty="0"/>
              <a:t>말 그대로 직무를 수행하는 데 반드시 필요한 기초적인 능력을 평가하는 시험이므로 모든 전형에서 골고루 평가하는 항목입니다</a:t>
            </a:r>
            <a:r>
              <a:rPr lang="en-US" altLang="ko-KR" sz="1800" dirty="0"/>
              <a:t>.</a:t>
            </a:r>
            <a:endParaRPr lang="ko-KR" altLang="en-US" sz="1800" dirty="0"/>
          </a:p>
          <a:p>
            <a:endParaRPr lang="en-US" altLang="ko-KR" sz="1800" dirty="0" smtClean="0"/>
          </a:p>
          <a:p>
            <a:endParaRPr lang="en-US" altLang="ko-KR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317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771800" y="7034"/>
            <a:ext cx="5987008" cy="1440160"/>
          </a:xfrm>
        </p:spPr>
        <p:txBody>
          <a:bodyPr>
            <a:normAutofit/>
          </a:bodyPr>
          <a:lstStyle/>
          <a:p>
            <a:r>
              <a:rPr lang="en-US" altLang="ko-KR" sz="5400" dirty="0" smtClean="0"/>
              <a:t>NCS</a:t>
            </a:r>
            <a:r>
              <a:rPr lang="ko-KR" altLang="en-US" sz="5400" dirty="0" smtClean="0"/>
              <a:t>의 평가전형</a:t>
            </a:r>
            <a:endParaRPr lang="ko-KR" altLang="en-US" sz="14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0" y="0"/>
            <a:ext cx="2555776" cy="68580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란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발생배경</a:t>
            </a:r>
          </a:p>
          <a:p>
            <a:endParaRPr lang="ko-KR" altLang="en-US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NCS</a:t>
            </a:r>
            <a:r>
              <a:rPr lang="ko-KR" altLang="en-US" dirty="0" smtClean="0"/>
              <a:t>의  </a:t>
            </a: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평가방식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</a:t>
            </a:r>
            <a:endParaRPr lang="ko-KR" altLang="en-US" dirty="0" smtClean="0"/>
          </a:p>
        </p:txBody>
      </p:sp>
      <p:sp>
        <p:nvSpPr>
          <p:cNvPr id="8" name="직사각형 7"/>
          <p:cNvSpPr/>
          <p:nvPr/>
        </p:nvSpPr>
        <p:spPr>
          <a:xfrm>
            <a:off x="7428" y="5589240"/>
            <a:ext cx="2627784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</a:rPr>
              <a:t>NCS</a:t>
            </a:r>
            <a:r>
              <a:rPr lang="ko-KR" altLang="en-US" sz="2800" dirty="0" smtClean="0">
                <a:solidFill>
                  <a:schemeClr val="tx1"/>
                </a:solidFill>
              </a:rPr>
              <a:t>의</a:t>
            </a:r>
            <a:endParaRPr lang="en-US" altLang="ko-KR" sz="2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2800" dirty="0" smtClean="0">
                <a:solidFill>
                  <a:schemeClr val="tx1"/>
                </a:solidFill>
              </a:rPr>
              <a:t>평가전</a:t>
            </a:r>
            <a:r>
              <a:rPr lang="ko-KR" altLang="en-US" sz="2800" dirty="0">
                <a:solidFill>
                  <a:schemeClr val="tx1"/>
                </a:solidFill>
              </a:rPr>
              <a:t>형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987824" y="1916832"/>
            <a:ext cx="5616624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입사지원서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직무능력소개서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자기소개서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987824" y="3645024"/>
            <a:ext cx="5616624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직업기초능력평가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직무수행능력평가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987824" y="5517232"/>
            <a:ext cx="5616624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직업기초능력평가 면접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직무능력평가 면접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경영진 면접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27784" y="1628800"/>
            <a:ext cx="1656184" cy="57606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서류전형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627784" y="3284984"/>
            <a:ext cx="1656184" cy="57606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필</a:t>
            </a:r>
            <a:r>
              <a:rPr lang="ko-KR" altLang="en-US" dirty="0">
                <a:solidFill>
                  <a:schemeClr val="tx1"/>
                </a:solidFill>
              </a:rPr>
              <a:t>기</a:t>
            </a:r>
            <a:r>
              <a:rPr lang="ko-KR" altLang="en-US" dirty="0" smtClean="0">
                <a:solidFill>
                  <a:schemeClr val="tx1"/>
                </a:solidFill>
              </a:rPr>
              <a:t>전형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627784" y="5229200"/>
            <a:ext cx="1656184" cy="57606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면접전형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17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</TotalTime>
  <Words>247</Words>
  <Application>Microsoft Office PowerPoint</Application>
  <PresentationFormat>화면 슬라이드 쇼(4:3)</PresentationFormat>
  <Paragraphs>140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NCS의 이해</vt:lpstr>
      <vt:lpstr>PowerPoint 프레젠테이션</vt:lpstr>
      <vt:lpstr>NCS의 개념  국가직무능력표준(NCS; National Competency Standards) </vt:lpstr>
      <vt:lpstr>NCS의 분류</vt:lpstr>
      <vt:lpstr>NCS의 기본 구성요소 </vt:lpstr>
      <vt:lpstr>NCS의 발생배경은 어떻게 될까?</vt:lpstr>
      <vt:lpstr>NCS의 평가방식</vt:lpstr>
      <vt:lpstr>NCS의 평가전형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NCS의 이해</dc:title>
  <dc:creator>Windows User</dc:creator>
  <cp:lastModifiedBy>Windows User</cp:lastModifiedBy>
  <cp:revision>20</cp:revision>
  <dcterms:created xsi:type="dcterms:W3CDTF">2019-12-09T06:24:34Z</dcterms:created>
  <dcterms:modified xsi:type="dcterms:W3CDTF">2019-12-09T09:22:04Z</dcterms:modified>
</cp:coreProperties>
</file>