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6" r:id="rId1"/>
  </p:sldMasterIdLst>
  <p:notesMasterIdLst>
    <p:notesMasterId r:id="rId18"/>
  </p:notesMasterIdLst>
  <p:sldIdLst>
    <p:sldId id="257" r:id="rId2"/>
    <p:sldId id="272" r:id="rId3"/>
    <p:sldId id="261" r:id="rId4"/>
    <p:sldId id="273" r:id="rId5"/>
    <p:sldId id="274" r:id="rId6"/>
    <p:sldId id="263" r:id="rId7"/>
    <p:sldId id="280" r:id="rId8"/>
    <p:sldId id="271" r:id="rId9"/>
    <p:sldId id="282" r:id="rId10"/>
    <p:sldId id="278" r:id="rId11"/>
    <p:sldId id="265" r:id="rId12"/>
    <p:sldId id="264" r:id="rId13"/>
    <p:sldId id="281" r:id="rId14"/>
    <p:sldId id="266" r:id="rId15"/>
    <p:sldId id="267" r:id="rId16"/>
    <p:sldId id="269" r:id="rId17"/>
  </p:sldIdLst>
  <p:sldSz cx="12192000" cy="6858000"/>
  <p:notesSz cx="6858000" cy="9144000"/>
  <p:embeddedFontLs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CECE"/>
    <a:srgbClr val="8DBABD"/>
    <a:srgbClr val="634EEA"/>
    <a:srgbClr val="00002F"/>
    <a:srgbClr val="BDBDFF"/>
    <a:srgbClr val="523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86" d="100"/>
          <a:sy n="86" d="100"/>
        </p:scale>
        <p:origin x="71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36FB-C10C-479A-9DFD-15DEB134881C}" type="datetimeFigureOut">
              <a:rPr lang="ko-KR" altLang="en-US" smtClean="0"/>
              <a:t>2019-05-28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4B5D5-48B7-4F94-AE9E-F3674E44000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500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51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9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이등변 삼각형 1"/>
          <p:cNvSpPr/>
          <p:nvPr userDrawn="1"/>
        </p:nvSpPr>
        <p:spPr>
          <a:xfrm rot="5400000">
            <a:off x="0" y="0"/>
            <a:ext cx="1080000" cy="1080000"/>
          </a:xfrm>
          <a:prstGeom prst="triangle">
            <a:avLst>
              <a:gd name="adj" fmla="val 0"/>
            </a:avLst>
          </a:prstGeom>
          <a:solidFill>
            <a:srgbClr val="00002F"/>
          </a:solidFill>
          <a:ln>
            <a:solidFill>
              <a:srgbClr val="5B3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이등변 삼각형 2"/>
          <p:cNvSpPr/>
          <p:nvPr userDrawn="1"/>
        </p:nvSpPr>
        <p:spPr>
          <a:xfrm rot="16200000">
            <a:off x="11112000" y="5778000"/>
            <a:ext cx="1080000" cy="1080000"/>
          </a:xfrm>
          <a:prstGeom prst="triangle">
            <a:avLst>
              <a:gd name="adj" fmla="val 0"/>
            </a:avLst>
          </a:prstGeom>
          <a:solidFill>
            <a:srgbClr val="00002F"/>
          </a:solidFill>
          <a:ln>
            <a:solidFill>
              <a:srgbClr val="5B3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6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ews.kbs.co.kr/news/view.do?ncd=4169358&amp;ref=A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290" y="2447473"/>
            <a:ext cx="110594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400" spc="-30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하청업체소속 감정노동자의 권리보호</a:t>
            </a:r>
            <a:endParaRPr lang="ko-KR" altLang="en-US" sz="5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191411" y="3591816"/>
            <a:ext cx="3818246" cy="39119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 이호준</a:t>
            </a:r>
          </a:p>
        </p:txBody>
      </p:sp>
    </p:spTree>
    <p:extLst>
      <p:ext uri="{BB962C8B-B14F-4D97-AF65-F5344CB8AC3E}">
        <p14:creationId xmlns:p14="http://schemas.microsoft.com/office/powerpoint/2010/main" val="228288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5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5404" y="4178120"/>
            <a:ext cx="220157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</a:t>
            </a:r>
            <a:endParaRPr lang="en-US" altLang="ko-KR" sz="20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의의 및 내용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151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77809" y="4044950"/>
            <a:ext cx="3456336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</a:t>
            </a:r>
            <a:r>
              <a:rPr lang="ko-KR" altLang="en-US" sz="200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근로자의 발생유형</a:t>
            </a:r>
            <a:endParaRPr lang="ko-KR" altLang="en-US" sz="20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47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353218" y="4178120"/>
            <a:ext cx="2888434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감정노동자의 문제점과 개선방안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14356" y="2497976"/>
            <a:ext cx="1893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11500" b="1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675224" y="4062706"/>
            <a:ext cx="2201573" cy="469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12535" y="627893"/>
            <a:ext cx="966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</a:p>
        </p:txBody>
      </p:sp>
      <p:cxnSp>
        <p:nvCxnSpPr>
          <p:cNvPr id="13" name="직선 연결선 12"/>
          <p:cNvCxnSpPr/>
          <p:nvPr/>
        </p:nvCxnSpPr>
        <p:spPr>
          <a:xfrm>
            <a:off x="5014614" y="1243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5546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감정노동의 의의 및 내용</a:t>
            </a:r>
          </a:p>
        </p:txBody>
      </p:sp>
    </p:spTree>
    <p:extLst>
      <p:ext uri="{BB962C8B-B14F-4D97-AF65-F5344CB8AC3E}">
        <p14:creationId xmlns:p14="http://schemas.microsoft.com/office/powerpoint/2010/main" val="3514545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1.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과학기술정보통신부 민원실 전문관 보호에 관한 업무 운영지침과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정부민원안내콜센터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상담사 보호에 관한 업무 운영지침에 따르면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fontAlgn="base"/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감정노동</a:t>
            </a:r>
            <a:r>
              <a:rPr lang="en-US" altLang="ko-KR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이란 상담사가 상담업무를 수행하는 과정에서 자신이 실제로 느끼는 감정과는 다른 특정 감정을 표현하도록 자신의 감정을 억누르고 통제하는 일이 수반되는 노동</a:t>
            </a:r>
            <a:endParaRPr lang="en-US" altLang="ko-KR" sz="3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57918" y="449408"/>
            <a:ext cx="4471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</a:rPr>
              <a:t>감정노동의 의의 및 내용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4455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6294" y="1237504"/>
            <a:ext cx="1121729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 보건법 제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조의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고객의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폭언등으로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인한 건강장해 예방조치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① 사업주는 주로 고객을 직접 대면하거나 「정보통신망 이용촉진 및 정보보호 등에 관한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법률」에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따른 정보통신망을 통하여 상대하면서 상품을 판매하거나 서비스를 제공하는 업무에 종사하는 근로자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이하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대하여 고객의 폭언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폭행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밖에 적정 범위를 벗어난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신체적ㆍ정신적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고통을 유발하는 행위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이하 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인한 건강장해를 예방하기 위하여 고용노동부령으로 정하는 바에 따라 필요한 조치를 하여야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② 사업주는 고객의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폭언등으로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인하여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고객응대근로자에게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건강장해가 발생하거나 발생할 현저한 우려가 있는 경우에는 업무의 일시적 중단 또는 전환 등 대통령령으로 정하는 필요한 조치를 하여야 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fontAlgn="base"/>
            <a:endParaRPr lang="ko-KR" altLang="en-US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③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고객응대근로자는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사업주에게 제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따른 조치를 요구할 수 있고 사업주는 </a:t>
            </a:r>
            <a:r>
              <a:rPr lang="ko-KR" altLang="en-US" sz="24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고객응대근로자의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요구를 이유로 해고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그 밖에 불리한 처우를 하여서는 아니 된다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84809" y="437393"/>
            <a:ext cx="4471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</a:rPr>
              <a:t>감정노동의 의의 및 내용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1255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근로자의 발생유형</a:t>
            </a:r>
          </a:p>
        </p:txBody>
      </p:sp>
      <p:pic>
        <p:nvPicPr>
          <p:cNvPr id="4" name="그림 3">
            <a:hlinkClick r:id="rId2"/>
            <a:extLst>
              <a:ext uri="{FF2B5EF4-FFF2-40B4-BE49-F238E27FC236}">
                <a16:creationId xmlns:a16="http://schemas.microsoft.com/office/drawing/2014/main" id="{69F43781-740F-4375-A739-6AF7116222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37"/>
          <a:stretch/>
        </p:blipFill>
        <p:spPr>
          <a:xfrm>
            <a:off x="8200570" y="807323"/>
            <a:ext cx="1893467" cy="166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228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b="1" dirty="0">
                <a:latin typeface="맑은 고딕" panose="020B0503020000020004" pitchFamily="50" charset="-127"/>
              </a:rPr>
              <a:t>KBS NEWS - </a:t>
            </a:r>
            <a:r>
              <a:rPr lang="en-US" altLang="ko-KR" sz="2400" b="1" dirty="0"/>
              <a:t>｢</a:t>
            </a:r>
            <a:r>
              <a:rPr lang="ko-KR" altLang="en-US" sz="2400" b="1" dirty="0"/>
              <a:t>‘감정노동자 보호법’ </a:t>
            </a:r>
            <a:r>
              <a:rPr lang="en-US" altLang="ko-KR" sz="2400" b="1" dirty="0"/>
              <a:t>6</a:t>
            </a:r>
            <a:r>
              <a:rPr lang="ko-KR" altLang="en-US" sz="2400" b="1" dirty="0"/>
              <a:t>개월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성과는</a:t>
            </a:r>
            <a:r>
              <a:rPr lang="en-US" altLang="ko-KR" sz="2400" b="1" dirty="0"/>
              <a:t>?…</a:t>
            </a:r>
            <a:r>
              <a:rPr lang="ko-KR" altLang="en-US" sz="2400" b="1" dirty="0"/>
              <a:t>과태료 부과 ‘</a:t>
            </a:r>
            <a:r>
              <a:rPr lang="en-US" altLang="ko-KR" sz="2400" b="1" dirty="0"/>
              <a:t>0</a:t>
            </a:r>
            <a:r>
              <a:rPr lang="ko-KR" altLang="en-US" sz="2400" b="1" dirty="0"/>
              <a:t>건’</a:t>
            </a:r>
            <a:r>
              <a:rPr lang="en-US" altLang="ko-KR" sz="2400" b="1" dirty="0"/>
              <a:t>｣</a:t>
            </a:r>
            <a:endParaRPr lang="ko-KR" altLang="en-US" sz="2400" b="1" dirty="0"/>
          </a:p>
          <a:p>
            <a:pPr fontAlgn="base"/>
            <a:endParaRPr lang="en-US" altLang="ko-KR" sz="2800" dirty="0"/>
          </a:p>
          <a:p>
            <a:pPr fontAlgn="base"/>
            <a:r>
              <a:rPr lang="ko-KR" altLang="en-US" sz="3600" dirty="0"/>
              <a:t> 콜센터나 백화점 매장 등 감정노동자 상당수가 하청업체 소속 근로자이다</a:t>
            </a:r>
            <a:r>
              <a:rPr lang="en-US" altLang="ko-KR" sz="3600" dirty="0"/>
              <a:t>. </a:t>
            </a:r>
            <a:r>
              <a:rPr lang="ko-KR" altLang="en-US" sz="3600" dirty="0"/>
              <a:t>따라서 감정노동자들을 보호하기 위한 법이 생겼지만 </a:t>
            </a:r>
            <a:r>
              <a:rPr lang="ko-KR" altLang="en-US" sz="3600" dirty="0" err="1"/>
              <a:t>원청업체에서</a:t>
            </a:r>
            <a:r>
              <a:rPr lang="ko-KR" altLang="en-US" sz="3600" dirty="0"/>
              <a:t> 일을 함에도 불구하고 보호 의무는 직접 고용한 하청업체에 있다 보니 감정노동을 당해도 빠른 보호 조치가 어렵다</a:t>
            </a:r>
            <a:r>
              <a:rPr lang="en-US" altLang="ko-KR" sz="3600" dirty="0"/>
              <a:t>.</a:t>
            </a:r>
            <a:endParaRPr lang="en-US" altLang="ko-KR" sz="2800" dirty="0"/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05379" y="437393"/>
            <a:ext cx="51283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근로자의 발생유형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6907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직원이 업무를 맡게 되는 일반적인 경우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1)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사내도급 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노동법의 보호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dirty="0"/>
              <a:t>사내도급은 타인의 업무처리를 도급 </a:t>
            </a:r>
            <a:r>
              <a:rPr lang="en-US" altLang="ko-KR" sz="2800" dirty="0"/>
              <a:t>· </a:t>
            </a:r>
            <a:r>
              <a:rPr lang="ko-KR" altLang="en-US" sz="2800" dirty="0"/>
              <a:t>위탁 받은 사용자에 고용되어 사용자의 지휘 </a:t>
            </a:r>
            <a:r>
              <a:rPr lang="en-US" altLang="ko-KR" sz="2800" dirty="0"/>
              <a:t>· </a:t>
            </a:r>
            <a:r>
              <a:rPr lang="ko-KR" altLang="en-US" sz="2800" dirty="0"/>
              <a:t>명령 아래 도급기업의 작업현장에서 근로를 제공하는 것을 말한다</a:t>
            </a:r>
            <a:r>
              <a:rPr lang="en-US" altLang="ko-KR" sz="2800" dirty="0"/>
              <a:t>. 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2)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근로자 파견 </a:t>
            </a:r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파견법의 보호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dirty="0"/>
              <a:t> </a:t>
            </a:r>
            <a:r>
              <a:rPr lang="ko-KR" altLang="en-US" sz="2800" dirty="0"/>
              <a:t>근로자 파견은 사용자가 근로자를 고용하여 다른 사업에 제공 </a:t>
            </a:r>
            <a:r>
              <a:rPr lang="en-US" altLang="ko-KR" sz="2800" dirty="0"/>
              <a:t>· </a:t>
            </a:r>
            <a:r>
              <a:rPr lang="ko-KR" altLang="en-US" sz="2800" dirty="0"/>
              <a:t>파견하여 그 사업의 지휘 </a:t>
            </a:r>
            <a:r>
              <a:rPr lang="en-US" altLang="ko-KR" sz="2800" dirty="0"/>
              <a:t>· </a:t>
            </a:r>
            <a:r>
              <a:rPr lang="ko-KR" altLang="en-US" sz="2800" dirty="0"/>
              <a:t>명령 아래 그 사업의 업무를 수행하도록 하는 것이다</a:t>
            </a:r>
            <a:r>
              <a:rPr lang="en-US" altLang="ko-KR" sz="2800" dirty="0"/>
              <a:t>.</a:t>
            </a:r>
            <a:endParaRPr lang="ko-KR" altLang="en-US" sz="2800" dirty="0"/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05380" y="437393"/>
            <a:ext cx="5128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근로자의 </a:t>
            </a:r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</a:rPr>
              <a:t>발생유형</a:t>
            </a:r>
            <a:endParaRPr lang="ko-KR" altLang="en-US" sz="32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9526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3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직원이 업무를 맡게 되는 특수한 경우 </a:t>
            </a:r>
            <a:r>
              <a:rPr lang="en-US" altLang="ko-KR" sz="3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3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위장도급</a:t>
            </a:r>
            <a:endParaRPr lang="en-US" altLang="ko-KR" sz="3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600" dirty="0" err="1"/>
              <a:t>위장도급이란</a:t>
            </a:r>
            <a:r>
              <a:rPr lang="ko-KR" altLang="en-US" sz="3600" dirty="0"/>
              <a:t> 실무상 도급회사가 수급업체 소속 근로자들을 직접 사용하면서도 외형적으로는 도급회사와 수급업체 간 도급계약을 체결하고 근로자를 수급업체 소속으로 둠으로써</a:t>
            </a:r>
            <a:r>
              <a:rPr lang="en-US" altLang="ko-KR" sz="3600" dirty="0"/>
              <a:t>, </a:t>
            </a:r>
            <a:r>
              <a:rPr lang="ko-KR" altLang="en-US" sz="3600" dirty="0"/>
              <a:t>도급회사와 근로자 사이에는 아무런 법적 관계가 없는 것처럼 은폐하는 것을 의미한다</a:t>
            </a:r>
            <a:r>
              <a:rPr lang="en-US" altLang="ko-KR" sz="3600" dirty="0"/>
              <a:t>.</a:t>
            </a:r>
            <a:endParaRPr lang="ko-KR" altLang="en-US" sz="3600" dirty="0"/>
          </a:p>
          <a:p>
            <a:pPr fontAlgn="base"/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40886" y="437393"/>
            <a:ext cx="5128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근로자의 </a:t>
            </a:r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</a:rPr>
              <a:t>발생유형</a:t>
            </a:r>
            <a:endParaRPr lang="ko-KR" altLang="en-US" sz="32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9040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264009"/>
            <a:ext cx="10953443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2800" dirty="0"/>
              <a:t> </a:t>
            </a:r>
            <a:r>
              <a:rPr lang="ko-KR" altLang="en-US" sz="3200" dirty="0"/>
              <a:t>서비스업에 종사하는 근로자의 상당수가 계약명의상은 사용자의 지휘 </a:t>
            </a:r>
            <a:r>
              <a:rPr lang="en-US" altLang="ko-KR" sz="3200" dirty="0"/>
              <a:t>· </a:t>
            </a:r>
            <a:r>
              <a:rPr lang="ko-KR" altLang="en-US" sz="3200" dirty="0"/>
              <a:t>명령 아래 도급기업의 작업 현장에서 근로를 제공하지만 실질적으로는 파견을 간 업체의 지휘 </a:t>
            </a:r>
            <a:r>
              <a:rPr lang="en-US" altLang="ko-KR" sz="3200" dirty="0"/>
              <a:t>· </a:t>
            </a:r>
            <a:r>
              <a:rPr lang="ko-KR" altLang="en-US" sz="3200" dirty="0"/>
              <a:t>명령아래에서 그 사업의 업무를 수행하는 형태를 띠고 있다고 생각</a:t>
            </a:r>
          </a:p>
          <a:p>
            <a:pPr fontAlgn="base"/>
            <a:r>
              <a:rPr lang="ko-KR" altLang="en-US" sz="3200" dirty="0"/>
              <a:t> </a:t>
            </a:r>
            <a:endParaRPr lang="en-US" altLang="ko-KR" sz="3200" dirty="0"/>
          </a:p>
          <a:p>
            <a:pPr fontAlgn="base"/>
            <a:r>
              <a:rPr lang="en-US" altLang="ko-KR" sz="3200" dirty="0"/>
              <a:t> </a:t>
            </a:r>
            <a:r>
              <a:rPr lang="ko-KR" altLang="en-US" sz="3200" dirty="0"/>
              <a:t>뉴스와 하청업체근로자가 업무를 맡게 되는 방식을 종합 판단</a:t>
            </a:r>
            <a:r>
              <a:rPr lang="en-US" altLang="ko-KR" sz="3200" dirty="0"/>
              <a:t> </a:t>
            </a:r>
            <a:r>
              <a:rPr lang="en-US" altLang="ko-KR" sz="3200" dirty="0">
                <a:latin typeface="맑은 고딕" panose="020B0503020000020004" pitchFamily="50" charset="-127"/>
              </a:rPr>
              <a:t>→ </a:t>
            </a:r>
            <a:r>
              <a:rPr lang="ko-KR" altLang="en-US" sz="3200" b="1" dirty="0">
                <a:latin typeface="맑은 고딕" panose="020B0503020000020004" pitchFamily="50" charset="-127"/>
              </a:rPr>
              <a:t>위장도급 문제</a:t>
            </a:r>
            <a:endParaRPr lang="en-US" altLang="ko-KR" sz="3200" b="1" dirty="0">
              <a:latin typeface="맑은 고딕" panose="020B0503020000020004" pitchFamily="50" charset="-127"/>
            </a:endParaRPr>
          </a:p>
          <a:p>
            <a:pPr fontAlgn="base"/>
            <a:endParaRPr lang="ko-KR" altLang="en-US" sz="2800" dirty="0"/>
          </a:p>
          <a:p>
            <a:pPr fontAlgn="base"/>
            <a:r>
              <a:rPr lang="ko-KR" altLang="en-US" sz="2800" dirty="0"/>
              <a:t>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36769" y="437393"/>
            <a:ext cx="5128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근로자의 </a:t>
            </a:r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</a:rPr>
              <a:t>발생유형</a:t>
            </a:r>
            <a:endParaRPr lang="ko-KR" altLang="en-US" sz="32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4931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548697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하청업체 감정노동자의 문제점과 개선방안</a:t>
            </a:r>
          </a:p>
        </p:txBody>
      </p:sp>
    </p:spTree>
    <p:extLst>
      <p:ext uri="{BB962C8B-B14F-4D97-AF65-F5344CB8AC3E}">
        <p14:creationId xmlns:p14="http://schemas.microsoft.com/office/powerpoint/2010/main" val="244040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96294" y="1573923"/>
            <a:ext cx="1121729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위장도급과 관련된 판례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2800" dirty="0"/>
              <a:t>1. </a:t>
            </a:r>
            <a:r>
              <a:rPr lang="ko-KR" altLang="en-US" sz="2800" dirty="0"/>
              <a:t>대법원 </a:t>
            </a:r>
            <a:r>
              <a:rPr lang="en-US" altLang="ko-KR" sz="2800" dirty="0"/>
              <a:t>2008. 7. 10 </a:t>
            </a:r>
            <a:r>
              <a:rPr lang="ko-KR" altLang="en-US" sz="2800" dirty="0"/>
              <a:t>선고 </a:t>
            </a:r>
            <a:r>
              <a:rPr lang="en-US" altLang="ko-KR" sz="2800" dirty="0"/>
              <a:t>2005</a:t>
            </a:r>
            <a:r>
              <a:rPr lang="ko-KR" altLang="en-US" sz="2800" dirty="0"/>
              <a:t>다</a:t>
            </a:r>
            <a:r>
              <a:rPr lang="en-US" altLang="ko-KR" sz="2800" dirty="0"/>
              <a:t>75088 – </a:t>
            </a:r>
            <a:r>
              <a:rPr lang="ko-KR" altLang="en-US" sz="2800" dirty="0" err="1"/>
              <a:t>현대미포조선</a:t>
            </a:r>
            <a:endParaRPr lang="en-US" altLang="ko-KR" sz="2800" dirty="0"/>
          </a:p>
          <a:p>
            <a:pPr fontAlgn="base"/>
            <a:r>
              <a:rPr lang="en-US" altLang="ko-KR" sz="2400" dirty="0"/>
              <a:t> </a:t>
            </a:r>
            <a:r>
              <a:rPr lang="ko-KR" altLang="en-US" sz="2400" dirty="0" err="1"/>
              <a:t>원청업체와</a:t>
            </a:r>
            <a:r>
              <a:rPr lang="ko-KR" altLang="en-US" sz="2400" dirty="0"/>
              <a:t> 하청업체 근로자 간에 묵시적 근로계약관계를 </a:t>
            </a:r>
            <a:r>
              <a:rPr lang="ko-KR" altLang="en-US" sz="2400" b="1" dirty="0"/>
              <a:t>인정</a:t>
            </a:r>
            <a:r>
              <a:rPr lang="en-US" altLang="ko-KR" sz="2400" dirty="0"/>
              <a:t> </a:t>
            </a:r>
          </a:p>
          <a:p>
            <a:pPr fontAlgn="base"/>
            <a:r>
              <a:rPr lang="ko-KR" altLang="en-US" dirty="0"/>
              <a:t> </a:t>
            </a:r>
          </a:p>
          <a:p>
            <a:pPr fontAlgn="base"/>
            <a:r>
              <a:rPr lang="en-US" altLang="ko-KR" sz="2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800" dirty="0"/>
              <a:t>대법원 </a:t>
            </a:r>
            <a:r>
              <a:rPr lang="en-US" altLang="ko-KR" sz="2800" dirty="0"/>
              <a:t>2015. 2. 26 </a:t>
            </a:r>
            <a:r>
              <a:rPr lang="ko-KR" altLang="en-US" sz="2800" dirty="0"/>
              <a:t>선고 </a:t>
            </a:r>
            <a:r>
              <a:rPr lang="en-US" altLang="ko-KR" sz="2800" dirty="0"/>
              <a:t>2012</a:t>
            </a:r>
            <a:r>
              <a:rPr lang="ko-KR" altLang="en-US" sz="2800" dirty="0"/>
              <a:t>다</a:t>
            </a:r>
            <a:r>
              <a:rPr lang="en-US" altLang="ko-KR" sz="2800" dirty="0"/>
              <a:t>96922 – KTX </a:t>
            </a:r>
            <a:r>
              <a:rPr lang="ko-KR" altLang="en-US" sz="2800" dirty="0"/>
              <a:t>여승무원</a:t>
            </a:r>
          </a:p>
          <a:p>
            <a:pPr fontAlgn="base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원청업체와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하청업체 근로자 간에 묵시적 근로계약관계 및 근로자파견관계를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부정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3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원청업체에서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일을</a:t>
            </a:r>
            <a:r>
              <a:rPr lang="en-US" altLang="ko-KR" sz="3200" dirty="0"/>
              <a:t> </a:t>
            </a:r>
            <a:r>
              <a:rPr lang="en-US" altLang="ko-KR" sz="3200" dirty="0" err="1"/>
              <a:t>하는</a:t>
            </a:r>
            <a:r>
              <a:rPr lang="en-US" altLang="ko-KR" sz="3200" dirty="0"/>
              <a:t> </a:t>
            </a:r>
            <a:r>
              <a:rPr lang="en-US" altLang="ko-KR" sz="3200" dirty="0" err="1"/>
              <a:t>하청업체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소속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근로자가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업무지시</a:t>
            </a:r>
            <a:r>
              <a:rPr lang="en-US" altLang="ko-KR" sz="3200" dirty="0"/>
              <a:t>, </a:t>
            </a:r>
            <a:r>
              <a:rPr lang="en-US" altLang="ko-KR" sz="3200" dirty="0" err="1"/>
              <a:t>임금</a:t>
            </a:r>
            <a:r>
              <a:rPr lang="en-US" altLang="ko-KR" sz="3200" dirty="0"/>
              <a:t> </a:t>
            </a:r>
            <a:r>
              <a:rPr lang="en-US" altLang="ko-KR" sz="3200" dirty="0" err="1"/>
              <a:t>등을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계속적으로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어떤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업체를</a:t>
            </a:r>
            <a:r>
              <a:rPr lang="en-US" altLang="ko-KR" sz="3200" dirty="0"/>
              <a:t> </a:t>
            </a:r>
            <a:r>
              <a:rPr lang="en-US" altLang="ko-KR" sz="3200" dirty="0" err="1"/>
              <a:t>통해</a:t>
            </a:r>
            <a:r>
              <a:rPr lang="en-US" altLang="ko-KR" sz="3200" dirty="0"/>
              <a:t> </a:t>
            </a:r>
            <a:r>
              <a:rPr lang="en-US" altLang="ko-KR" sz="3200" dirty="0" err="1"/>
              <a:t>받는지에</a:t>
            </a:r>
            <a:r>
              <a:rPr lang="en-US" altLang="ko-KR" sz="3200" dirty="0"/>
              <a:t> </a:t>
            </a:r>
            <a:r>
              <a:rPr lang="en-US" altLang="ko-KR" sz="3200" dirty="0" err="1"/>
              <a:t>따라</a:t>
            </a:r>
            <a:r>
              <a:rPr lang="en-US" altLang="ko-KR" sz="3200" dirty="0"/>
              <a:t> </a:t>
            </a:r>
            <a:r>
              <a:rPr lang="en-US" altLang="ko-KR" sz="3200" dirty="0" err="1"/>
              <a:t>묵시적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근로계약관계와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근로자</a:t>
            </a:r>
            <a:r>
              <a:rPr lang="en-US" altLang="ko-KR" sz="3200" dirty="0"/>
              <a:t> </a:t>
            </a:r>
            <a:r>
              <a:rPr lang="en-US" altLang="ko-KR" sz="3200" dirty="0" err="1"/>
              <a:t>파견관계</a:t>
            </a:r>
            <a:r>
              <a:rPr lang="en-US" altLang="ko-KR" sz="3200" dirty="0"/>
              <a:t> </a:t>
            </a:r>
            <a:r>
              <a:rPr lang="en-US" altLang="ko-KR" sz="3200" dirty="0" err="1"/>
              <a:t>인정여부가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결정된다는</a:t>
            </a:r>
            <a:r>
              <a:rPr lang="en-US" altLang="ko-KR" sz="3200" dirty="0"/>
              <a:t> </a:t>
            </a:r>
            <a:r>
              <a:rPr lang="en-US" altLang="ko-KR" sz="3200" dirty="0" err="1"/>
              <a:t>것을</a:t>
            </a:r>
            <a:r>
              <a:rPr lang="en-US" altLang="ko-KR" sz="3200" dirty="0"/>
              <a:t> 알 수 </a:t>
            </a:r>
            <a:r>
              <a:rPr lang="en-US" altLang="ko-KR" sz="3200" dirty="0" err="1"/>
              <a:t>있다</a:t>
            </a:r>
            <a:r>
              <a:rPr lang="en-US" altLang="ko-KR" sz="3200" dirty="0"/>
              <a:t>. </a:t>
            </a:r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93211" y="437393"/>
            <a:ext cx="5808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>
                <a:latin typeface="맑은 고딕" panose="020B0503020000020004" pitchFamily="50" charset="-127"/>
              </a:rPr>
              <a:t>하청업체 감정노동자의 문제점</a:t>
            </a:r>
            <a:endParaRPr lang="ko-KR" altLang="en-US" sz="32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5203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96294" y="1573923"/>
            <a:ext cx="1121729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2800" dirty="0"/>
              <a:t> 묵시적 근로계약관계의 </a:t>
            </a:r>
            <a:r>
              <a:rPr lang="ko-KR" altLang="en-US" sz="2800" dirty="0" err="1"/>
              <a:t>존부를</a:t>
            </a:r>
            <a:r>
              <a:rPr lang="ko-KR" altLang="en-US" sz="2800" dirty="0"/>
              <a:t> 확인하기 위해서는 소송을 통하여 확인하는 방법밖에 없다</a:t>
            </a:r>
            <a:r>
              <a:rPr lang="en-US" altLang="ko-KR" sz="2800" dirty="0"/>
              <a:t>. </a:t>
            </a:r>
            <a:r>
              <a:rPr lang="ko-KR" altLang="en-US" sz="2800" dirty="0"/>
              <a:t>그러나 대부분의 감정노동자들이 소송을 꺼려할 가능성이 높다</a:t>
            </a:r>
            <a:r>
              <a:rPr lang="en-US" altLang="ko-KR" sz="2800" dirty="0"/>
              <a:t>.</a:t>
            </a:r>
          </a:p>
          <a:p>
            <a:pPr fontAlgn="base"/>
            <a:endParaRPr lang="en-US" altLang="ko-KR" sz="2800" dirty="0"/>
          </a:p>
          <a:p>
            <a:pPr fontAlgn="base"/>
            <a:r>
              <a:rPr lang="ko-KR" altLang="en-US" sz="2800" dirty="0"/>
              <a:t>→ 감정노동자가 소송을 제기하지 않는 한 </a:t>
            </a:r>
            <a:r>
              <a:rPr lang="ko-KR" altLang="en-US" sz="2800" dirty="0" err="1"/>
              <a:t>원청업체는</a:t>
            </a:r>
            <a:r>
              <a:rPr lang="ko-KR" altLang="en-US" sz="2800" dirty="0"/>
              <a:t> 계속적인 위장도급으로 근로자를 보호하지 않을 가능성이 매우 높다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993211" y="437393"/>
            <a:ext cx="5808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>
                <a:latin typeface="맑은 고딕" panose="020B0503020000020004" pitchFamily="50" charset="-127"/>
              </a:rPr>
              <a:t>하청업체 감정노동자의 문제점</a:t>
            </a:r>
            <a:endParaRPr lang="ko-KR" altLang="en-US" sz="32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9646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62667" y="1353415"/>
            <a:ext cx="100957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4000" spc="-1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원청업체와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하청업체직원 사이에 계약서 작성</a:t>
            </a:r>
            <a:endParaRPr lang="en-US" altLang="ko-KR" sz="400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400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산업안전보건법 제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조의 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근로자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사업주의 사업장에 종사하는 근로자</a:t>
            </a:r>
            <a:r>
              <a:rPr lang="en-US" altLang="ko-KR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4000" spc="-1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수정</a:t>
            </a:r>
            <a:endParaRPr lang="en-US" altLang="ko-KR" sz="4000" spc="-1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10430892" y="144941"/>
            <a:ext cx="360000" cy="0"/>
          </a:xfrm>
          <a:prstGeom prst="line">
            <a:avLst/>
          </a:prstGeom>
          <a:ln w="44450" cap="rnd">
            <a:solidFill>
              <a:srgbClr val="D0CECE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0858459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1286026" y="144941"/>
            <a:ext cx="360000" cy="0"/>
          </a:xfrm>
          <a:prstGeom prst="line">
            <a:avLst/>
          </a:prstGeom>
          <a:ln w="44450" cap="rnd">
            <a:solidFill>
              <a:srgbClr val="8DBABD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1713592" y="144941"/>
            <a:ext cx="360000" cy="0"/>
          </a:xfrm>
          <a:prstGeom prst="line">
            <a:avLst/>
          </a:prstGeom>
          <a:ln w="44450" cap="rnd">
            <a:solidFill>
              <a:schemeClr val="bg2">
                <a:lumMod val="9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026522" y="989148"/>
            <a:ext cx="21600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031060" y="437393"/>
            <a:ext cx="1749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개선방안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5607" y="498947"/>
            <a:ext cx="534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spc="-15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03.</a:t>
            </a:r>
            <a:endParaRPr lang="ko-KR" altLang="en-US" sz="2400" spc="-15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12807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0500" y="2472873"/>
            <a:ext cx="729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44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000499" y="3169741"/>
            <a:ext cx="4200071" cy="473345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결론</a:t>
            </a:r>
          </a:p>
        </p:txBody>
      </p:sp>
    </p:spTree>
    <p:extLst>
      <p:ext uri="{BB962C8B-B14F-4D97-AF65-F5344CB8AC3E}">
        <p14:creationId xmlns:p14="http://schemas.microsoft.com/office/powerpoint/2010/main" val="26711690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09774" y="2447473"/>
            <a:ext cx="4772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72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r>
              <a:rPr lang="en-US" altLang="ko-KR" sz="7200" spc="-300" dirty="0">
                <a:solidFill>
                  <a:srgbClr val="00002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7200" spc="-300" dirty="0">
              <a:solidFill>
                <a:srgbClr val="00002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696765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628</Words>
  <Application>Microsoft Office PowerPoint</Application>
  <PresentationFormat>와이드스크린</PresentationFormat>
  <Paragraphs>86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9" baseType="lpstr">
      <vt:lpstr>맑은 고딕</vt:lpstr>
      <vt:lpstr>Arial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hyeran kang</dc:creator>
  <cp:lastModifiedBy> </cp:lastModifiedBy>
  <cp:revision>45</cp:revision>
  <dcterms:created xsi:type="dcterms:W3CDTF">2017-05-29T09:12:16Z</dcterms:created>
  <dcterms:modified xsi:type="dcterms:W3CDTF">2019-05-28T15:23:01Z</dcterms:modified>
</cp:coreProperties>
</file>