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56" r:id="rId1"/>
  </p:sldMasterIdLst>
  <p:notesMasterIdLst>
    <p:notesMasterId r:id="rId14"/>
  </p:notesMasterIdLst>
  <p:sldIdLst>
    <p:sldId id="257" r:id="rId2"/>
    <p:sldId id="272" r:id="rId3"/>
    <p:sldId id="261" r:id="rId4"/>
    <p:sldId id="258" r:id="rId5"/>
    <p:sldId id="263" r:id="rId6"/>
    <p:sldId id="271" r:id="rId7"/>
    <p:sldId id="264" r:id="rId8"/>
    <p:sldId id="265" r:id="rId9"/>
    <p:sldId id="266" r:id="rId10"/>
    <p:sldId id="267" r:id="rId11"/>
    <p:sldId id="268" r:id="rId12"/>
    <p:sldId id="269" r:id="rId13"/>
  </p:sldIdLst>
  <p:sldSz cx="12192000" cy="6858000"/>
  <p:notesSz cx="6858000" cy="9144000"/>
  <p:embeddedFontLst>
    <p:embeddedFont>
      <p:font typeface="맑은 고딕" panose="020B0503020000020004" pitchFamily="50" charset="-127"/>
      <p:regular r:id="rId15"/>
      <p:bold r:id="rId16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0CECE"/>
    <a:srgbClr val="8DBABD"/>
    <a:srgbClr val="634EEA"/>
    <a:srgbClr val="00002F"/>
    <a:srgbClr val="BDBDFF"/>
    <a:srgbClr val="523B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5" autoAdjust="0"/>
    <p:restoredTop sz="94660"/>
  </p:normalViewPr>
  <p:slideViewPr>
    <p:cSldViewPr snapToGrid="0">
      <p:cViewPr varScale="1">
        <p:scale>
          <a:sx n="72" d="100"/>
          <a:sy n="72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FB36FB-C10C-479A-9DFD-15DEB134881C}" type="datetimeFigureOut">
              <a:rPr lang="ko-KR" altLang="en-US" smtClean="0"/>
              <a:t>2019-05-12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64B5D5-48B7-4F94-AE9E-F3674E44000D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250048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935158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757905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이등변 삼각형 1"/>
          <p:cNvSpPr/>
          <p:nvPr userDrawn="1"/>
        </p:nvSpPr>
        <p:spPr>
          <a:xfrm rot="5400000">
            <a:off x="0" y="0"/>
            <a:ext cx="1080000" cy="1080000"/>
          </a:xfrm>
          <a:prstGeom prst="triangle">
            <a:avLst>
              <a:gd name="adj" fmla="val 0"/>
            </a:avLst>
          </a:prstGeom>
          <a:solidFill>
            <a:srgbClr val="00002F"/>
          </a:solidFill>
          <a:ln>
            <a:solidFill>
              <a:srgbClr val="5B3F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이등변 삼각형 2"/>
          <p:cNvSpPr/>
          <p:nvPr userDrawn="1"/>
        </p:nvSpPr>
        <p:spPr>
          <a:xfrm rot="16200000">
            <a:off x="11112000" y="5778000"/>
            <a:ext cx="1080000" cy="1080000"/>
          </a:xfrm>
          <a:prstGeom prst="triangle">
            <a:avLst>
              <a:gd name="adj" fmla="val 0"/>
            </a:avLst>
          </a:prstGeom>
          <a:solidFill>
            <a:srgbClr val="00002F"/>
          </a:solidFill>
          <a:ln>
            <a:solidFill>
              <a:srgbClr val="5B3F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986920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63202" y="2447473"/>
            <a:ext cx="666560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7200" spc="-300" dirty="0">
                <a:solidFill>
                  <a:srgbClr val="00002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노동법 중간발표</a:t>
            </a:r>
          </a:p>
        </p:txBody>
      </p:sp>
      <p:sp>
        <p:nvSpPr>
          <p:cNvPr id="3" name="직사각형 2"/>
          <p:cNvSpPr/>
          <p:nvPr/>
        </p:nvSpPr>
        <p:spPr>
          <a:xfrm>
            <a:off x="4191411" y="3591816"/>
            <a:ext cx="3818246" cy="391195"/>
          </a:xfrm>
          <a:prstGeom prst="rect">
            <a:avLst/>
          </a:prstGeom>
          <a:solidFill>
            <a:srgbClr val="8DBABD"/>
          </a:solidFill>
          <a:ln>
            <a:solidFill>
              <a:srgbClr val="8DBAB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8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조 이호준</a:t>
            </a:r>
          </a:p>
        </p:txBody>
      </p:sp>
    </p:spTree>
    <p:extLst>
      <p:ext uri="{BB962C8B-B14F-4D97-AF65-F5344CB8AC3E}">
        <p14:creationId xmlns:p14="http://schemas.microsoft.com/office/powerpoint/2010/main" val="2282883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65556" y="2497976"/>
            <a:ext cx="1893467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500" b="1" dirty="0">
                <a:solidFill>
                  <a:srgbClr val="00002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01</a:t>
            </a:r>
            <a:endParaRPr lang="ko-KR" altLang="en-US" sz="11500" b="1" dirty="0">
              <a:solidFill>
                <a:srgbClr val="00002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270814" y="4044950"/>
            <a:ext cx="2201573" cy="469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>
                <a:solidFill>
                  <a:srgbClr val="00002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주제선정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515156" y="2497976"/>
            <a:ext cx="1893467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500" b="1" dirty="0">
                <a:solidFill>
                  <a:srgbClr val="00002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02</a:t>
            </a:r>
            <a:endParaRPr lang="ko-KR" altLang="en-US" sz="11500" b="1" dirty="0">
              <a:solidFill>
                <a:srgbClr val="00002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3420414" y="4044950"/>
            <a:ext cx="2201573" cy="469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>
                <a:solidFill>
                  <a:srgbClr val="00002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감정노동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664756" y="2497976"/>
            <a:ext cx="1893467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500" b="1" dirty="0">
                <a:solidFill>
                  <a:srgbClr val="00002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03</a:t>
            </a:r>
            <a:endParaRPr lang="ko-KR" altLang="en-US" sz="11500" b="1" dirty="0">
              <a:solidFill>
                <a:srgbClr val="00002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424242" y="4044950"/>
            <a:ext cx="2308943" cy="469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>
                <a:solidFill>
                  <a:srgbClr val="00002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감정노동의 문제점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814356" y="2497976"/>
            <a:ext cx="1893467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500" b="1" dirty="0">
                <a:solidFill>
                  <a:srgbClr val="00002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04</a:t>
            </a:r>
            <a:endParaRPr lang="ko-KR" altLang="en-US" sz="11500" b="1" dirty="0">
              <a:solidFill>
                <a:srgbClr val="00002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9719614" y="4044950"/>
            <a:ext cx="2201573" cy="469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>
                <a:solidFill>
                  <a:srgbClr val="00002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나아갈 방향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612535" y="627893"/>
            <a:ext cx="9669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3200" spc="-150" dirty="0">
                <a:solidFill>
                  <a:srgbClr val="00002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목차</a:t>
            </a:r>
          </a:p>
        </p:txBody>
      </p:sp>
      <p:cxnSp>
        <p:nvCxnSpPr>
          <p:cNvPr id="13" name="직선 연결선 12"/>
          <p:cNvCxnSpPr/>
          <p:nvPr/>
        </p:nvCxnSpPr>
        <p:spPr>
          <a:xfrm>
            <a:off x="5014614" y="1243148"/>
            <a:ext cx="2160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755463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00500" y="2472873"/>
            <a:ext cx="72968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spc="-300" dirty="0">
                <a:solidFill>
                  <a:srgbClr val="00002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01</a:t>
            </a:r>
            <a:endParaRPr lang="ko-KR" altLang="en-US" sz="4400" spc="-300" dirty="0">
              <a:solidFill>
                <a:srgbClr val="00002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4000499" y="3169741"/>
            <a:ext cx="4200071" cy="473345"/>
          </a:xfrm>
          <a:prstGeom prst="rect">
            <a:avLst/>
          </a:prstGeom>
          <a:solidFill>
            <a:srgbClr val="8DBABD"/>
          </a:solidFill>
          <a:ln>
            <a:solidFill>
              <a:srgbClr val="8DBAB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주제선정</a:t>
            </a:r>
          </a:p>
        </p:txBody>
      </p:sp>
    </p:spTree>
    <p:extLst>
      <p:ext uri="{BB962C8B-B14F-4D97-AF65-F5344CB8AC3E}">
        <p14:creationId xmlns:p14="http://schemas.microsoft.com/office/powerpoint/2010/main" val="35145459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/>
          <p:nvPr/>
        </p:nvCxnSpPr>
        <p:spPr>
          <a:xfrm>
            <a:off x="1026522" y="989148"/>
            <a:ext cx="2160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1233310" y="437393"/>
            <a:ext cx="17491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3200" spc="-150" dirty="0">
                <a:solidFill>
                  <a:srgbClr val="00002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주제선정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95607" y="498947"/>
            <a:ext cx="5341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400" spc="-150" dirty="0">
                <a:solidFill>
                  <a:srgbClr val="00002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01.</a:t>
            </a:r>
            <a:endParaRPr lang="ko-KR" altLang="en-US" sz="2400" spc="-150" dirty="0">
              <a:solidFill>
                <a:srgbClr val="00002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7" name="직선 연결선 6"/>
          <p:cNvCxnSpPr/>
          <p:nvPr/>
        </p:nvCxnSpPr>
        <p:spPr>
          <a:xfrm>
            <a:off x="10430892" y="144941"/>
            <a:ext cx="360000" cy="0"/>
          </a:xfrm>
          <a:prstGeom prst="line">
            <a:avLst/>
          </a:prstGeom>
          <a:ln w="44450" cap="rnd">
            <a:solidFill>
              <a:srgbClr val="8DBABD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 7"/>
          <p:cNvCxnSpPr/>
          <p:nvPr/>
        </p:nvCxnSpPr>
        <p:spPr>
          <a:xfrm>
            <a:off x="10858459" y="144941"/>
            <a:ext cx="360000" cy="0"/>
          </a:xfrm>
          <a:prstGeom prst="line">
            <a:avLst/>
          </a:prstGeom>
          <a:ln w="44450" cap="rnd">
            <a:solidFill>
              <a:schemeClr val="bg2">
                <a:lumMod val="9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/>
          <p:cNvCxnSpPr/>
          <p:nvPr/>
        </p:nvCxnSpPr>
        <p:spPr>
          <a:xfrm>
            <a:off x="11286026" y="144941"/>
            <a:ext cx="360000" cy="0"/>
          </a:xfrm>
          <a:prstGeom prst="line">
            <a:avLst/>
          </a:prstGeom>
          <a:ln w="44450" cap="rnd">
            <a:solidFill>
              <a:schemeClr val="bg2">
                <a:lumMod val="9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/>
          <p:cNvCxnSpPr/>
          <p:nvPr/>
        </p:nvCxnSpPr>
        <p:spPr>
          <a:xfrm>
            <a:off x="11713592" y="144941"/>
            <a:ext cx="360000" cy="0"/>
          </a:xfrm>
          <a:prstGeom prst="line">
            <a:avLst/>
          </a:prstGeom>
          <a:ln w="44450" cap="rnd">
            <a:solidFill>
              <a:schemeClr val="bg2">
                <a:lumMod val="9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026522" y="1242618"/>
            <a:ext cx="9929501" cy="6617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1. </a:t>
            </a:r>
            <a:r>
              <a:rPr lang="ko-KR" altLang="en-US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인사권자의 인사에 대항할 수 있는 제도</a:t>
            </a:r>
            <a:r>
              <a: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 fontAlgn="base"/>
            <a:r>
              <a:rPr lang="en-US" altLang="ko-KR" sz="2200" dirty="0"/>
              <a:t> </a:t>
            </a:r>
            <a:r>
              <a:rPr lang="en-US" altLang="ko-KR" sz="2200" dirty="0" err="1"/>
              <a:t>인사권자의</a:t>
            </a:r>
            <a:r>
              <a:rPr lang="en-US" altLang="ko-KR" sz="2200" dirty="0"/>
              <a:t> </a:t>
            </a:r>
            <a:r>
              <a:rPr lang="en-US" altLang="ko-KR" sz="2200" dirty="0" err="1"/>
              <a:t>일방적인</a:t>
            </a:r>
            <a:r>
              <a:rPr lang="en-US" altLang="ko-KR" sz="2200" dirty="0"/>
              <a:t> </a:t>
            </a:r>
            <a:r>
              <a:rPr lang="en-US" altLang="ko-KR" sz="2200" dirty="0" err="1"/>
              <a:t>인사결정이</a:t>
            </a:r>
            <a:r>
              <a:rPr lang="en-US" altLang="ko-KR" sz="2200" dirty="0"/>
              <a:t> </a:t>
            </a:r>
            <a:r>
              <a:rPr lang="en-US" altLang="ko-KR" sz="2200" dirty="0" err="1"/>
              <a:t>아닌</a:t>
            </a:r>
            <a:r>
              <a:rPr lang="en-US" altLang="ko-KR" sz="2200" dirty="0"/>
              <a:t> </a:t>
            </a:r>
            <a:r>
              <a:rPr lang="en-US" altLang="ko-KR" sz="2200" dirty="0" err="1"/>
              <a:t>부하직원이</a:t>
            </a:r>
            <a:r>
              <a:rPr lang="en-US" altLang="ko-KR" sz="2200" dirty="0"/>
              <a:t> </a:t>
            </a:r>
            <a:r>
              <a:rPr lang="en-US" altLang="ko-KR" sz="2200" dirty="0" err="1"/>
              <a:t>인사권자에게</a:t>
            </a:r>
            <a:r>
              <a:rPr lang="en-US" altLang="ko-KR" sz="2200" dirty="0"/>
              <a:t> </a:t>
            </a:r>
            <a:r>
              <a:rPr lang="en-US" altLang="ko-KR" sz="2200" dirty="0" err="1"/>
              <a:t>대항할</a:t>
            </a:r>
            <a:r>
              <a:rPr lang="en-US" altLang="ko-KR" sz="2200" dirty="0"/>
              <a:t> 수 </a:t>
            </a:r>
            <a:r>
              <a:rPr lang="en-US" altLang="ko-KR" sz="2200" dirty="0" err="1"/>
              <a:t>있는</a:t>
            </a:r>
            <a:r>
              <a:rPr lang="en-US" altLang="ko-KR" sz="2200" dirty="0"/>
              <a:t> </a:t>
            </a:r>
            <a:r>
              <a:rPr lang="en-US" altLang="ko-KR" sz="2200" dirty="0" err="1"/>
              <a:t>제도가</a:t>
            </a:r>
            <a:r>
              <a:rPr lang="en-US" altLang="ko-KR" sz="2200" dirty="0"/>
              <a:t> </a:t>
            </a:r>
            <a:r>
              <a:rPr lang="en-US" altLang="ko-KR" sz="2200" dirty="0" err="1"/>
              <a:t>있었으면</a:t>
            </a:r>
            <a:r>
              <a:rPr lang="en-US" altLang="ko-KR" sz="2200" dirty="0"/>
              <a:t> </a:t>
            </a:r>
            <a:r>
              <a:rPr lang="en-US" altLang="ko-KR" sz="2200" dirty="0" err="1"/>
              <a:t>좋겠다는</a:t>
            </a:r>
            <a:r>
              <a:rPr lang="en-US" altLang="ko-KR" sz="2200" dirty="0"/>
              <a:t> </a:t>
            </a:r>
            <a:r>
              <a:rPr lang="en-US" altLang="ko-KR" sz="2200" dirty="0" err="1"/>
              <a:t>의견이</a:t>
            </a:r>
            <a:r>
              <a:rPr lang="en-US" altLang="ko-KR" sz="2200" dirty="0"/>
              <a:t> </a:t>
            </a:r>
            <a:r>
              <a:rPr lang="en-US" altLang="ko-KR" sz="2200" dirty="0" err="1"/>
              <a:t>있었다</a:t>
            </a:r>
            <a:r>
              <a:rPr lang="en-US" altLang="ko-KR" sz="2000" dirty="0"/>
              <a:t>.</a:t>
            </a:r>
          </a:p>
          <a:p>
            <a:pPr fontAlgn="base"/>
            <a:endParaRPr lang="en-US" altLang="ko-KR" sz="2000" dirty="0"/>
          </a:p>
          <a:p>
            <a:r>
              <a: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2. </a:t>
            </a:r>
            <a:r>
              <a:rPr lang="ko-KR" altLang="en-US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국민연금 수령 시기 조절</a:t>
            </a:r>
            <a:endParaRPr lang="en-US" altLang="ko-KR" sz="32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r>
              <a:rPr lang="en-US" altLang="ko-KR" sz="2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200" dirty="0"/>
              <a:t>퇴직이 얼마 남지 않으신 아버지</a:t>
            </a:r>
            <a:r>
              <a:rPr lang="en-US" altLang="ko-KR" sz="2200" dirty="0"/>
              <a:t>, </a:t>
            </a:r>
            <a:r>
              <a:rPr lang="ko-KR" altLang="en-US" sz="2200" dirty="0"/>
              <a:t>퇴직 후 </a:t>
            </a:r>
            <a:r>
              <a:rPr lang="en-US" altLang="ko-KR" sz="2200" dirty="0"/>
              <a:t>2</a:t>
            </a:r>
            <a:r>
              <a:rPr lang="ko-KR" altLang="en-US" sz="2200" dirty="0"/>
              <a:t>년 뒤에 국민연금수령이 가능하다고 하셨다</a:t>
            </a:r>
            <a:r>
              <a:rPr lang="en-US" altLang="ko-KR" sz="2200" dirty="0"/>
              <a:t>. </a:t>
            </a:r>
            <a:r>
              <a:rPr lang="ko-KR" altLang="en-US" sz="2200" dirty="0"/>
              <a:t>퇴직 후 국민연금을 받기 전 </a:t>
            </a:r>
            <a:r>
              <a:rPr lang="en-US" altLang="ko-KR" sz="2200" dirty="0"/>
              <a:t>2</a:t>
            </a:r>
            <a:r>
              <a:rPr lang="ko-KR" altLang="en-US" sz="2200" dirty="0"/>
              <a:t>년이라는 기간 없이 </a:t>
            </a:r>
            <a:r>
              <a:rPr lang="ko-KR" altLang="en-US" sz="2200" dirty="0" err="1"/>
              <a:t>퇴직하자마자</a:t>
            </a:r>
            <a:r>
              <a:rPr lang="ko-KR" altLang="en-US" sz="2200" dirty="0"/>
              <a:t> 바로 국민연금 수령이 될 수 있도록 수령시기가 조절되었으면 하는 의견이 있었다</a:t>
            </a:r>
            <a:r>
              <a:rPr lang="en-US" altLang="ko-KR" sz="2200" dirty="0"/>
              <a:t>.</a:t>
            </a:r>
            <a:endParaRPr lang="ko-KR" altLang="en-US" sz="2200" dirty="0"/>
          </a:p>
          <a:p>
            <a:pPr fontAlgn="base"/>
            <a:endParaRPr lang="en-US" altLang="ko-KR" sz="24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r>
              <a: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3.</a:t>
            </a:r>
            <a:r>
              <a:rPr lang="en-US" altLang="ko-KR" sz="3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감정노동의 예방조치 </a:t>
            </a:r>
            <a:endParaRPr lang="en-US" altLang="ko-KR" sz="32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r>
              <a:rPr lang="en-US" altLang="ko-KR" sz="2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200" dirty="0"/>
              <a:t>시청 민원실에서 근무하고 있는 사촌형이 있는데 무분별하게 짜증을 내는 민원인들의 전화 때문에 스트레스를 많이 받는다고 하였다</a:t>
            </a:r>
            <a:r>
              <a:rPr lang="en-US" altLang="ko-KR" sz="2200" dirty="0"/>
              <a:t>. </a:t>
            </a:r>
            <a:r>
              <a:rPr lang="ko-KR" altLang="en-US" sz="2200" dirty="0"/>
              <a:t>따라서 고객들을 상대하는 업무를 하는 사람을 보호하는 법제도가 잘 이루어 졌으면 하는 의견이 있었다</a:t>
            </a:r>
            <a:r>
              <a:rPr lang="en-US" altLang="ko-KR" sz="2200" dirty="0"/>
              <a:t>. </a:t>
            </a:r>
            <a:endParaRPr lang="ko-KR" altLang="en-US" sz="2200" dirty="0"/>
          </a:p>
          <a:p>
            <a:endParaRPr lang="ko-KR" altLang="en-US" sz="32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endParaRPr lang="ko-KR" altLang="en-US" sz="3200" spc="-150" dirty="0">
              <a:solidFill>
                <a:srgbClr val="8DBABD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890706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00500" y="2472873"/>
            <a:ext cx="72968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spc="-300" dirty="0">
                <a:solidFill>
                  <a:srgbClr val="00002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02</a:t>
            </a:r>
            <a:endParaRPr lang="ko-KR" altLang="en-US" sz="4400" spc="-300" dirty="0">
              <a:solidFill>
                <a:srgbClr val="00002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4000499" y="3169741"/>
            <a:ext cx="4200071" cy="473345"/>
          </a:xfrm>
          <a:prstGeom prst="rect">
            <a:avLst/>
          </a:prstGeom>
          <a:solidFill>
            <a:srgbClr val="8DBABD"/>
          </a:solidFill>
          <a:ln>
            <a:solidFill>
              <a:srgbClr val="8DBAB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감정노동</a:t>
            </a:r>
          </a:p>
        </p:txBody>
      </p:sp>
    </p:spTree>
    <p:extLst>
      <p:ext uri="{BB962C8B-B14F-4D97-AF65-F5344CB8AC3E}">
        <p14:creationId xmlns:p14="http://schemas.microsoft.com/office/powerpoint/2010/main" val="29632288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62667" y="1264009"/>
            <a:ext cx="1095344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altLang="ko-KR" sz="2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1. </a:t>
            </a:r>
            <a:r>
              <a:rPr lang="ko-KR" altLang="en-US" sz="2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과학기술정보통신부 민원실 전문관 보호에 관한 업무 운영지침과</a:t>
            </a:r>
            <a:endParaRPr lang="en-US" altLang="ko-KR" sz="24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r>
              <a:rPr lang="en-US" altLang="ko-KR" sz="2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ko-KR" altLang="en-US" sz="24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정부민원안내콜센터</a:t>
            </a:r>
            <a:r>
              <a:rPr lang="ko-KR" altLang="en-US" sz="2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상담사 보호에 관한 업무 운영지침에 따르면</a:t>
            </a:r>
            <a:endParaRPr lang="en-US" altLang="ko-KR" sz="24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r>
              <a:rPr lang="en-US" altLang="ko-KR" sz="2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 fontAlgn="base"/>
            <a:r>
              <a:rPr lang="en-US" altLang="ko-KR" sz="2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3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"</a:t>
            </a:r>
            <a:r>
              <a:rPr lang="ko-KR" altLang="en-US" sz="3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감정노동</a:t>
            </a:r>
            <a:r>
              <a:rPr lang="en-US" altLang="ko-KR" sz="3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"</a:t>
            </a:r>
            <a:r>
              <a:rPr lang="ko-KR" altLang="en-US" sz="3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이란 상담사가 상담업무를 수행하는 과정에서 자신이 실제로 느끼는 감정과는 다른 특정 감정을 표현하도록 자신의 감정을 억누르고 통제하는 일이 수반되는 노동</a:t>
            </a:r>
            <a:endParaRPr lang="en-US" altLang="ko-KR" sz="3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 fontAlgn="base"/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14" name="직선 연결선 13"/>
          <p:cNvCxnSpPr/>
          <p:nvPr/>
        </p:nvCxnSpPr>
        <p:spPr>
          <a:xfrm>
            <a:off x="10430892" y="144941"/>
            <a:ext cx="360000" cy="0"/>
          </a:xfrm>
          <a:prstGeom prst="line">
            <a:avLst/>
          </a:prstGeom>
          <a:ln w="44450" cap="rnd">
            <a:solidFill>
              <a:srgbClr val="D0CECE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/>
          <p:cNvCxnSpPr/>
          <p:nvPr/>
        </p:nvCxnSpPr>
        <p:spPr>
          <a:xfrm>
            <a:off x="10858459" y="144941"/>
            <a:ext cx="360000" cy="0"/>
          </a:xfrm>
          <a:prstGeom prst="line">
            <a:avLst/>
          </a:prstGeom>
          <a:ln w="44450" cap="rnd">
            <a:solidFill>
              <a:srgbClr val="8DBABD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/>
          <p:cNvCxnSpPr/>
          <p:nvPr/>
        </p:nvCxnSpPr>
        <p:spPr>
          <a:xfrm>
            <a:off x="11286026" y="144941"/>
            <a:ext cx="360000" cy="0"/>
          </a:xfrm>
          <a:prstGeom prst="line">
            <a:avLst/>
          </a:prstGeom>
          <a:ln w="44450" cap="rnd">
            <a:solidFill>
              <a:schemeClr val="bg2">
                <a:lumMod val="9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>
            <a:off x="11713592" y="144941"/>
            <a:ext cx="360000" cy="0"/>
          </a:xfrm>
          <a:prstGeom prst="line">
            <a:avLst/>
          </a:prstGeom>
          <a:ln w="44450" cap="rnd">
            <a:solidFill>
              <a:schemeClr val="bg2">
                <a:lumMod val="9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/>
          <p:cNvCxnSpPr/>
          <p:nvPr/>
        </p:nvCxnSpPr>
        <p:spPr>
          <a:xfrm>
            <a:off x="1026522" y="989148"/>
            <a:ext cx="2160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1206807" y="437393"/>
            <a:ext cx="17491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3200" spc="-150" dirty="0">
                <a:solidFill>
                  <a:srgbClr val="00002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감정노동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95607" y="498947"/>
            <a:ext cx="5341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400" spc="-150" dirty="0">
                <a:solidFill>
                  <a:srgbClr val="00002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02.</a:t>
            </a:r>
            <a:endParaRPr lang="ko-KR" altLang="en-US" sz="2400" spc="-150" dirty="0">
              <a:solidFill>
                <a:srgbClr val="00002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095266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676294" y="1237504"/>
            <a:ext cx="11217298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2. </a:t>
            </a: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산업안전 보건법 제</a:t>
            </a:r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26</a:t>
            </a: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조의</a:t>
            </a:r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2(</a:t>
            </a: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고객의 </a:t>
            </a:r>
            <a:r>
              <a:rPr lang="ko-KR" altLang="en-US" sz="24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폭언등으로</a:t>
            </a: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인한 건강장해 예방조치</a:t>
            </a:r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24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① 사업주는 주로 고객을 직접 대면하거나 「정보통신망 이용촉진 및 정보보호 등에 관한 </a:t>
            </a:r>
            <a:r>
              <a:rPr lang="ko-KR" altLang="en-US" sz="24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법률」에</a:t>
            </a: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따른 정보통신망을 통하여 상대하면서 상품을 판매하거나 서비스를 제공하는 업무에 종사하는 근로자</a:t>
            </a:r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이하 </a:t>
            </a:r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"</a:t>
            </a:r>
            <a:r>
              <a:rPr lang="ko-KR" altLang="en-US" sz="24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고객응대근로자</a:t>
            </a:r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"</a:t>
            </a: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라 한다</a:t>
            </a:r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에 대하여 고객의 폭언</a:t>
            </a:r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폭행</a:t>
            </a:r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그 밖에 적정 범위를 벗어난 </a:t>
            </a:r>
            <a:r>
              <a:rPr lang="ko-KR" altLang="en-US" sz="24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신체적ㆍ정신적</a:t>
            </a: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고통을 유발하는 행위</a:t>
            </a:r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이하 </a:t>
            </a:r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"</a:t>
            </a:r>
            <a:r>
              <a:rPr lang="ko-KR" altLang="en-US" sz="24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폭언등</a:t>
            </a:r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"</a:t>
            </a: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이라 한다</a:t>
            </a:r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로 인한 건강장해를 예방하기 위하여 고용노동부령으로 정하는 바에 따라 필요한 조치를 하여야 한다</a:t>
            </a:r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fontAlgn="base"/>
            <a:endParaRPr lang="ko-KR" altLang="en-US" sz="24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② 사업주는 고객의 </a:t>
            </a:r>
            <a:r>
              <a:rPr lang="ko-KR" altLang="en-US" sz="24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폭언등으로</a:t>
            </a: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인하여 </a:t>
            </a:r>
            <a:r>
              <a:rPr lang="ko-KR" altLang="en-US" sz="24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고객응대근로자에게</a:t>
            </a: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건강장해가 발생하거나 발생할 현저한 우려가 있는 경우에는 업무의 일시적 중단 또는 전환 등 대통령령으로 정하는 필요한 조치를 하여야 한다</a:t>
            </a:r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fontAlgn="base"/>
            <a:endParaRPr lang="ko-KR" altLang="en-US" sz="24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③ </a:t>
            </a:r>
            <a:r>
              <a:rPr lang="ko-KR" altLang="en-US" sz="24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고객응대근로자는</a:t>
            </a: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사업주에게 제</a:t>
            </a:r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항에 따른 조치를 요구할 수 있고 사업주는 </a:t>
            </a:r>
            <a:r>
              <a:rPr lang="ko-KR" altLang="en-US" sz="24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고객응대근로자의</a:t>
            </a: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요구를 이유로 해고</a:t>
            </a:r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그 밖에 불리한 처우를 하여서는 아니 된다</a:t>
            </a:r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en-US" altLang="ko-KR" sz="24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14" name="직선 연결선 13"/>
          <p:cNvCxnSpPr/>
          <p:nvPr/>
        </p:nvCxnSpPr>
        <p:spPr>
          <a:xfrm>
            <a:off x="10430892" y="144941"/>
            <a:ext cx="360000" cy="0"/>
          </a:xfrm>
          <a:prstGeom prst="line">
            <a:avLst/>
          </a:prstGeom>
          <a:ln w="44450" cap="rnd">
            <a:solidFill>
              <a:srgbClr val="D0CECE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/>
          <p:cNvCxnSpPr/>
          <p:nvPr/>
        </p:nvCxnSpPr>
        <p:spPr>
          <a:xfrm>
            <a:off x="10858459" y="144941"/>
            <a:ext cx="360000" cy="0"/>
          </a:xfrm>
          <a:prstGeom prst="line">
            <a:avLst/>
          </a:prstGeom>
          <a:ln w="44450" cap="rnd">
            <a:solidFill>
              <a:srgbClr val="8DBABD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/>
          <p:cNvCxnSpPr/>
          <p:nvPr/>
        </p:nvCxnSpPr>
        <p:spPr>
          <a:xfrm>
            <a:off x="11286026" y="144941"/>
            <a:ext cx="360000" cy="0"/>
          </a:xfrm>
          <a:prstGeom prst="line">
            <a:avLst/>
          </a:prstGeom>
          <a:ln w="44450" cap="rnd">
            <a:solidFill>
              <a:schemeClr val="bg2">
                <a:lumMod val="9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>
            <a:off x="11713592" y="144941"/>
            <a:ext cx="360000" cy="0"/>
          </a:xfrm>
          <a:prstGeom prst="line">
            <a:avLst/>
          </a:prstGeom>
          <a:ln w="44450" cap="rnd">
            <a:solidFill>
              <a:schemeClr val="bg2">
                <a:lumMod val="9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/>
          <p:cNvCxnSpPr/>
          <p:nvPr/>
        </p:nvCxnSpPr>
        <p:spPr>
          <a:xfrm>
            <a:off x="1026522" y="989148"/>
            <a:ext cx="2160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1153800" y="437393"/>
            <a:ext cx="17491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3200" spc="-150" dirty="0">
                <a:solidFill>
                  <a:srgbClr val="00002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감정노동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95607" y="498947"/>
            <a:ext cx="5341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400" spc="-150" dirty="0">
                <a:solidFill>
                  <a:srgbClr val="00002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02.</a:t>
            </a:r>
            <a:endParaRPr lang="ko-KR" altLang="en-US" sz="2400" spc="-150" dirty="0">
              <a:solidFill>
                <a:srgbClr val="00002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252035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00500" y="2472873"/>
            <a:ext cx="72968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spc="-300" dirty="0">
                <a:solidFill>
                  <a:srgbClr val="00002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03</a:t>
            </a:r>
            <a:endParaRPr lang="ko-KR" altLang="en-US" sz="4400" spc="-300" dirty="0">
              <a:solidFill>
                <a:srgbClr val="00002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4000499" y="3169741"/>
            <a:ext cx="4200071" cy="473345"/>
          </a:xfrm>
          <a:prstGeom prst="rect">
            <a:avLst/>
          </a:prstGeom>
          <a:solidFill>
            <a:srgbClr val="8DBABD"/>
          </a:solidFill>
          <a:ln>
            <a:solidFill>
              <a:srgbClr val="8DBAB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감정노동의 문제점</a:t>
            </a:r>
          </a:p>
        </p:txBody>
      </p:sp>
    </p:spTree>
    <p:extLst>
      <p:ext uri="{BB962C8B-B14F-4D97-AF65-F5344CB8AC3E}">
        <p14:creationId xmlns:p14="http://schemas.microsoft.com/office/powerpoint/2010/main" val="2440409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62667" y="1344537"/>
            <a:ext cx="1009579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1. </a:t>
            </a:r>
            <a:r>
              <a:rPr lang="ko-KR" altLang="en-US" sz="3200" b="1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감정의 해석 문제</a:t>
            </a:r>
            <a:endParaRPr lang="en-US" altLang="ko-KR" sz="3200" b="1" spc="-15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3200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앞서 본</a:t>
            </a:r>
            <a:r>
              <a:rPr lang="en-US" altLang="ko-KR" sz="3200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3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감정노동의 정의는 개인의 감정 문제이므로 판단의 여지가 있다</a:t>
            </a:r>
            <a:r>
              <a:rPr lang="en-US" altLang="ko-KR" sz="3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32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endParaRPr lang="en-US" altLang="ko-KR" sz="3200" spc="-15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3200" b="1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2. </a:t>
            </a:r>
            <a:r>
              <a:rPr lang="ko-KR" altLang="en-US" sz="3200" b="1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사업주에 의한 감정노동 판단</a:t>
            </a:r>
            <a:r>
              <a:rPr lang="en-US" altLang="ko-KR" sz="3200" b="1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r>
              <a:rPr lang="ko-KR" altLang="en-US" sz="3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산업안전 보건법 제</a:t>
            </a:r>
            <a:r>
              <a:rPr lang="en-US" altLang="ko-KR" sz="3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26</a:t>
            </a:r>
            <a:r>
              <a:rPr lang="ko-KR" altLang="en-US" sz="3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조의 </a:t>
            </a:r>
            <a:r>
              <a:rPr lang="en-US" altLang="ko-KR" sz="3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3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를 보면 감정노동의 판단이 전적으로 사업주에게 맡겨져 있다는 것을 알 수 있다</a:t>
            </a:r>
            <a:r>
              <a:rPr lang="en-US" altLang="ko-KR" sz="3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3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즉</a:t>
            </a:r>
            <a:r>
              <a:rPr lang="en-US" altLang="ko-KR" sz="3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3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사업주에 따라 감정노동의 판단기준이 흐려질 수 있는 문제가 발생한다</a:t>
            </a:r>
            <a:r>
              <a:rPr lang="en-US" altLang="ko-KR" sz="3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32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endParaRPr lang="ko-KR" altLang="en-US" sz="3200" spc="-150" dirty="0">
              <a:solidFill>
                <a:srgbClr val="8DBABD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14" name="직선 연결선 13"/>
          <p:cNvCxnSpPr/>
          <p:nvPr/>
        </p:nvCxnSpPr>
        <p:spPr>
          <a:xfrm>
            <a:off x="10430892" y="144941"/>
            <a:ext cx="360000" cy="0"/>
          </a:xfrm>
          <a:prstGeom prst="line">
            <a:avLst/>
          </a:prstGeom>
          <a:ln w="44450" cap="rnd">
            <a:solidFill>
              <a:srgbClr val="D0CECE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/>
          <p:cNvCxnSpPr/>
          <p:nvPr/>
        </p:nvCxnSpPr>
        <p:spPr>
          <a:xfrm>
            <a:off x="10858459" y="144941"/>
            <a:ext cx="360000" cy="0"/>
          </a:xfrm>
          <a:prstGeom prst="line">
            <a:avLst/>
          </a:prstGeom>
          <a:ln w="44450" cap="rnd">
            <a:solidFill>
              <a:schemeClr val="bg2">
                <a:lumMod val="9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/>
          <p:cNvCxnSpPr/>
          <p:nvPr/>
        </p:nvCxnSpPr>
        <p:spPr>
          <a:xfrm>
            <a:off x="11286026" y="144941"/>
            <a:ext cx="360000" cy="0"/>
          </a:xfrm>
          <a:prstGeom prst="line">
            <a:avLst/>
          </a:prstGeom>
          <a:ln w="44450" cap="rnd">
            <a:solidFill>
              <a:srgbClr val="8DBABD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>
            <a:off x="11713592" y="144941"/>
            <a:ext cx="360000" cy="0"/>
          </a:xfrm>
          <a:prstGeom prst="line">
            <a:avLst/>
          </a:prstGeom>
          <a:ln w="44450" cap="rnd">
            <a:solidFill>
              <a:schemeClr val="bg2">
                <a:lumMod val="9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/>
          <p:cNvCxnSpPr/>
          <p:nvPr/>
        </p:nvCxnSpPr>
        <p:spPr>
          <a:xfrm>
            <a:off x="1026522" y="989148"/>
            <a:ext cx="2160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918615" y="437393"/>
            <a:ext cx="34387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3200" spc="-150" dirty="0">
                <a:solidFill>
                  <a:srgbClr val="00002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감정노동의 문제점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95607" y="498947"/>
            <a:ext cx="5341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400" spc="-150" dirty="0">
                <a:solidFill>
                  <a:srgbClr val="00002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03.</a:t>
            </a:r>
            <a:endParaRPr lang="ko-KR" altLang="en-US" sz="2400" spc="-150" dirty="0">
              <a:solidFill>
                <a:srgbClr val="00002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312807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00500" y="2472873"/>
            <a:ext cx="72968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spc="-300" dirty="0">
                <a:solidFill>
                  <a:srgbClr val="00002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04</a:t>
            </a:r>
            <a:endParaRPr lang="ko-KR" altLang="en-US" sz="4400" spc="-300" dirty="0">
              <a:solidFill>
                <a:srgbClr val="00002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4000499" y="3169741"/>
            <a:ext cx="4200071" cy="473345"/>
          </a:xfrm>
          <a:prstGeom prst="rect">
            <a:avLst/>
          </a:prstGeom>
          <a:solidFill>
            <a:srgbClr val="8DBABD"/>
          </a:solidFill>
          <a:ln>
            <a:solidFill>
              <a:srgbClr val="8DBAB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나아갈 방향</a:t>
            </a:r>
          </a:p>
        </p:txBody>
      </p:sp>
    </p:spTree>
    <p:extLst>
      <p:ext uri="{BB962C8B-B14F-4D97-AF65-F5344CB8AC3E}">
        <p14:creationId xmlns:p14="http://schemas.microsoft.com/office/powerpoint/2010/main" val="26711690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549099" y="1540903"/>
            <a:ext cx="1083451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1. </a:t>
            </a:r>
            <a:r>
              <a:rPr lang="ko-KR" altLang="en-US" sz="3200" b="1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앞서 본 문제점 이외의 다른 문제점이 있는지 찾아 보겠다</a:t>
            </a:r>
            <a:r>
              <a:rPr lang="en-US" altLang="ko-KR" sz="3200" b="1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endParaRPr lang="en-US" altLang="ko-KR" sz="3200" b="1" spc="-15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3200" b="1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2.</a:t>
            </a:r>
            <a:r>
              <a:rPr lang="ko-KR" altLang="en-US" sz="3200" b="1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산업안전 보건법 제</a:t>
            </a:r>
            <a:r>
              <a: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26</a:t>
            </a:r>
            <a:r>
              <a:rPr lang="ko-KR" altLang="en-US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조의</a:t>
            </a:r>
            <a:r>
              <a: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가 잘 시행되고 있는지 알아 보겠다</a:t>
            </a:r>
            <a:r>
              <a: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endParaRPr lang="en-US" altLang="ko-KR" sz="3200" b="1" spc="-15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3200" b="1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3. </a:t>
            </a:r>
            <a:r>
              <a:rPr lang="ko-KR" altLang="en-US" sz="3200" b="1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고객을 상대하는 근로자의 인권 신장을 위해서 개선해야할 점에 대해서 알아 보겠다</a:t>
            </a:r>
            <a:r>
              <a:rPr lang="en-US" altLang="ko-KR" sz="3200" b="1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3200" b="1" spc="-15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14" name="직선 연결선 13"/>
          <p:cNvCxnSpPr/>
          <p:nvPr/>
        </p:nvCxnSpPr>
        <p:spPr>
          <a:xfrm>
            <a:off x="10430892" y="144941"/>
            <a:ext cx="360000" cy="0"/>
          </a:xfrm>
          <a:prstGeom prst="line">
            <a:avLst/>
          </a:prstGeom>
          <a:ln w="44450" cap="rnd">
            <a:solidFill>
              <a:srgbClr val="D0CECE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/>
          <p:cNvCxnSpPr/>
          <p:nvPr/>
        </p:nvCxnSpPr>
        <p:spPr>
          <a:xfrm>
            <a:off x="10858459" y="144941"/>
            <a:ext cx="360000" cy="0"/>
          </a:xfrm>
          <a:prstGeom prst="line">
            <a:avLst/>
          </a:prstGeom>
          <a:ln w="44450" cap="rnd">
            <a:solidFill>
              <a:schemeClr val="bg2">
                <a:lumMod val="9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/>
          <p:cNvCxnSpPr/>
          <p:nvPr/>
        </p:nvCxnSpPr>
        <p:spPr>
          <a:xfrm>
            <a:off x="11286026" y="144941"/>
            <a:ext cx="360000" cy="0"/>
          </a:xfrm>
          <a:prstGeom prst="line">
            <a:avLst/>
          </a:prstGeom>
          <a:ln w="44450" cap="rnd">
            <a:solidFill>
              <a:schemeClr val="bg2">
                <a:lumMod val="9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>
            <a:off x="11713592" y="144941"/>
            <a:ext cx="360000" cy="0"/>
          </a:xfrm>
          <a:prstGeom prst="line">
            <a:avLst/>
          </a:prstGeom>
          <a:ln w="44450" cap="rnd">
            <a:solidFill>
              <a:srgbClr val="8DBABD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/>
          <p:cNvCxnSpPr/>
          <p:nvPr/>
        </p:nvCxnSpPr>
        <p:spPr>
          <a:xfrm>
            <a:off x="1026522" y="989148"/>
            <a:ext cx="2160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975227" y="437393"/>
            <a:ext cx="22653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3200" spc="-150" dirty="0">
                <a:solidFill>
                  <a:srgbClr val="00002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나아갈 방향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95607" y="498947"/>
            <a:ext cx="5341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400" spc="-150" dirty="0">
                <a:solidFill>
                  <a:srgbClr val="00002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04.</a:t>
            </a:r>
            <a:endParaRPr lang="ko-KR" altLang="en-US" sz="2400" spc="-150" dirty="0">
              <a:solidFill>
                <a:srgbClr val="00002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110079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91968" y="2447473"/>
            <a:ext cx="420807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7200" spc="-300" dirty="0">
                <a:solidFill>
                  <a:srgbClr val="00002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Thank you</a:t>
            </a:r>
            <a:endParaRPr lang="ko-KR" altLang="en-US" sz="7200" spc="-300" dirty="0">
              <a:solidFill>
                <a:srgbClr val="00002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16967652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432</Words>
  <Application>Microsoft Office PowerPoint</Application>
  <PresentationFormat>와이드스크린</PresentationFormat>
  <Paragraphs>59</Paragraphs>
  <Slides>12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5" baseType="lpstr">
      <vt:lpstr>맑은 고딕</vt:lpstr>
      <vt:lpstr>Arial</vt:lpstr>
      <vt:lpstr>1_Office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hyeran kang</dc:creator>
  <cp:lastModifiedBy>이호준</cp:lastModifiedBy>
  <cp:revision>15</cp:revision>
  <dcterms:created xsi:type="dcterms:W3CDTF">2017-05-29T09:12:16Z</dcterms:created>
  <dcterms:modified xsi:type="dcterms:W3CDTF">2019-05-12T14:53:24Z</dcterms:modified>
</cp:coreProperties>
</file>