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2" r:id="rId3"/>
    <p:sldId id="278" r:id="rId4"/>
    <p:sldId id="306" r:id="rId5"/>
    <p:sldId id="304" r:id="rId6"/>
    <p:sldId id="305" r:id="rId7"/>
    <p:sldId id="307" r:id="rId8"/>
    <p:sldId id="325" r:id="rId9"/>
    <p:sldId id="308" r:id="rId10"/>
    <p:sldId id="309" r:id="rId11"/>
    <p:sldId id="312" r:id="rId12"/>
    <p:sldId id="311" r:id="rId13"/>
    <p:sldId id="332" r:id="rId14"/>
    <p:sldId id="310" r:id="rId15"/>
    <p:sldId id="330" r:id="rId16"/>
    <p:sldId id="314" r:id="rId17"/>
    <p:sldId id="313" r:id="rId18"/>
    <p:sldId id="326" r:id="rId19"/>
    <p:sldId id="327" r:id="rId20"/>
    <p:sldId id="328" r:id="rId21"/>
    <p:sldId id="329" r:id="rId22"/>
    <p:sldId id="331" r:id="rId23"/>
    <p:sldId id="334" r:id="rId24"/>
    <p:sldId id="333" r:id="rId25"/>
    <p:sldId id="335" r:id="rId26"/>
    <p:sldId id="336" r:id="rId27"/>
    <p:sldId id="337" r:id="rId28"/>
    <p:sldId id="338" r:id="rId29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 성길" initials="김성" lastIdx="1" clrIdx="0">
    <p:extLst>
      <p:ext uri="{19B8F6BF-5375-455C-9EA6-DF929625EA0E}">
        <p15:presenceInfo xmlns:p15="http://schemas.microsoft.com/office/powerpoint/2012/main" userId="ae5e62924df9c1c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00CC00"/>
    <a:srgbClr val="60E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9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168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A496888-E00D-4E44-9C42-B06869A9F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AD2AC0-652A-4B43-B615-E0DFB6F9B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5504D11-7CF5-48B3-9EEA-539F99FA70A0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E57075-90FD-42BD-837B-42B64E0E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029064D4-7770-48FB-BBA6-00E997037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AC4A7D-4B68-4F86-82BD-B78001A68E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AF4DBF-53E0-4FFF-A401-7A9D6F4D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79BF18D-8DDE-4145-AC07-A4C1B8D5FA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3DC0A5-7451-4E1A-99B5-097A1FD8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250B2-20A0-4620-A35D-BEAF07E21EBD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EA26A-942A-4650-9E4F-FD812E31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18EE90-2113-446D-B2D2-656EA0DC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870A-315E-4338-998A-60CA16E1BC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0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E34A9-9F06-488D-B921-40364580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233-ADAE-439C-8EF1-D75DFF815E80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43AA72-F44F-464B-BBDE-E7F2BFF57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8B9E3-57D7-47C0-9458-B1617B2F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FC0D-C347-4A41-8A46-8B4582CCD2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5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AF91E-2C05-4E2B-A960-B76A0AC9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5BDE1-68B3-49FA-A08D-A65E2DD13DE4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93A16-5CAD-4EAE-937D-AEDC3001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77E8E0-ABA0-43EA-BDCC-DE273480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5C03-B5BF-4307-AC84-9B171CA5F8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2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9081AC27-3EFC-46C0-86DA-E58F24A99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5E8A-CC59-495C-A574-907BBFA75C3C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EBEECEB0-7E5F-4301-9BDE-E93324BFC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9D0A5DD-EFA4-48B2-A7DF-36CADF54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6A507-361D-4DE7-8C59-A0BEA93225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66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>
            <a:extLst>
              <a:ext uri="{FF2B5EF4-FFF2-40B4-BE49-F238E27FC236}">
                <a16:creationId xmlns:a16="http://schemas.microsoft.com/office/drawing/2014/main" id="{56417B8C-7247-40FD-AFD0-17D7F0FE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4828-CEF8-47C8-BA7F-C4D397644431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8" name="바닥글 개체 틀 4">
            <a:extLst>
              <a:ext uri="{FF2B5EF4-FFF2-40B4-BE49-F238E27FC236}">
                <a16:creationId xmlns:a16="http://schemas.microsoft.com/office/drawing/2014/main" id="{69CC178B-5295-49EC-A1E1-D631FB54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3E5F20BB-EC88-41EF-9D09-FF3A8D16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9BC8-C399-4F47-98BB-B2165BC40A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5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>
            <a:extLst>
              <a:ext uri="{FF2B5EF4-FFF2-40B4-BE49-F238E27FC236}">
                <a16:creationId xmlns:a16="http://schemas.microsoft.com/office/drawing/2014/main" id="{5BC7F437-6AFB-48C2-A4AF-ADCA8E38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76C0-C779-4946-8537-1598C0BD55C3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4" name="바닥글 개체 틀 4">
            <a:extLst>
              <a:ext uri="{FF2B5EF4-FFF2-40B4-BE49-F238E27FC236}">
                <a16:creationId xmlns:a16="http://schemas.microsoft.com/office/drawing/2014/main" id="{E4631341-929D-47CE-8C25-BEDC22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D8A8CAE4-75F3-4258-94FB-C597B965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C5F4-695C-4C7D-96B9-F6C1B09965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7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>
            <a:extLst>
              <a:ext uri="{FF2B5EF4-FFF2-40B4-BE49-F238E27FC236}">
                <a16:creationId xmlns:a16="http://schemas.microsoft.com/office/drawing/2014/main" id="{6F383FAB-F889-45A6-8570-9E842F7A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F4F7-C3BE-455C-AFC4-31410A9F7A98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3" name="바닥글 개체 틀 4">
            <a:extLst>
              <a:ext uri="{FF2B5EF4-FFF2-40B4-BE49-F238E27FC236}">
                <a16:creationId xmlns:a16="http://schemas.microsoft.com/office/drawing/2014/main" id="{0A71D691-A84E-48C4-B33F-C978EE1D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FAC52F0D-0B77-4466-AD9B-CD290F62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90AD-10D8-4302-B657-A5A2A180D7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83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D53ADA96-E538-4247-A2ED-B068683E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01F3-8549-4187-867A-203062755236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1B58BA2D-3AF4-4022-83A1-BE45A577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FE3DE389-7EC1-4BF5-B5B7-B8BDF039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F81D-23C4-462B-B675-B72DEABFC8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8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EBB4AF57-7F4D-4EDB-BEF9-6F8E9B6D1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1412-C023-4AE7-B6B1-CE6359207308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D147465E-2756-4C3A-B256-3EA3719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77B4001D-7128-4E20-B7F4-5F4C2C91F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216D-5292-4C62-8D39-A7377E6575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23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021E60-B603-48E6-8B55-FFE51748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0A4E-C1E5-4857-A1DC-C87CBF800109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FCD269-46D6-4A5C-8D2B-247B18C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1A794-3694-48D6-9D4B-5B175EA2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034B-76F5-4B81-BE59-25A01EA4A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803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BF63D3-E16E-4F96-8D5D-DD6D9741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5EAC-659B-477B-A1C3-C2E0AC6D9581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310E02-7E8D-49DC-974D-ACDD1E24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1F9B3A-E68E-4378-A645-B373880E5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2AA4-D091-40A7-AE83-58673463649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67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0EDB6C8E-B499-47F3-982E-79EA119551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D9CD60D-8D14-45A0-9C36-D1D1D20AE4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4CA826-3105-4701-B12A-52EB4844B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533AF5-7CE2-4965-ACE2-51E7802F7D1D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769624-D95A-4B88-A925-8454570D3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CB35D9-45BA-4B97-953E-2EC96B8CA8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43503-F8A2-4D4B-B00B-60ACB0E46EC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구름 12">
            <a:extLst>
              <a:ext uri="{FF2B5EF4-FFF2-40B4-BE49-F238E27FC236}">
                <a16:creationId xmlns:a16="http://schemas.microsoft.com/office/drawing/2014/main" id="{FF45491F-9269-441F-8D38-1706FE800285}"/>
              </a:ext>
            </a:extLst>
          </p:cNvPr>
          <p:cNvSpPr/>
          <p:nvPr/>
        </p:nvSpPr>
        <p:spPr>
          <a:xfrm>
            <a:off x="285750" y="2286000"/>
            <a:ext cx="3929063" cy="3500438"/>
          </a:xfrm>
          <a:prstGeom prst="cloud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2C79E06-8762-4C94-AEF6-DC2EEA5A6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966" y="3357562"/>
            <a:ext cx="166956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0B708B-48AD-4C81-A501-99BFC613881A}"/>
              </a:ext>
            </a:extLst>
          </p:cNvPr>
          <p:cNvSpPr txBox="1"/>
          <p:nvPr/>
        </p:nvSpPr>
        <p:spPr>
          <a:xfrm>
            <a:off x="4506913" y="4643438"/>
            <a:ext cx="2428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대표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공인노무사 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휴먼편지체" pitchFamily="18" charset="-127"/>
              <a:ea typeface="휴먼편지체" pitchFamily="18" charset="-127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김성길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97B42-EF0B-4B0D-AA48-7DEDBE8AE61D}"/>
              </a:ext>
            </a:extLst>
          </p:cNvPr>
          <p:cNvSpPr txBox="1"/>
          <p:nvPr/>
        </p:nvSpPr>
        <p:spPr>
          <a:xfrm>
            <a:off x="428596" y="3000372"/>
            <a:ext cx="35719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“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안전과 보건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휴먼아미체" pitchFamily="18" charset="-127"/>
              <a:ea typeface="휴먼아미체" pitchFamily="18" charset="-127"/>
              <a:cs typeface="Aharoni" pitchFamily="2" charset="-79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(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산업안전보건법</a:t>
            </a: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)”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389395-70B0-45CA-B371-74702E16B45C}"/>
              </a:ext>
            </a:extLst>
          </p:cNvPr>
          <p:cNvSpPr/>
          <p:nvPr/>
        </p:nvSpPr>
        <p:spPr>
          <a:xfrm>
            <a:off x="4500563" y="3071813"/>
            <a:ext cx="4429125" cy="292893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0BB322-E063-4176-AE3E-8BFC65D95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4208463"/>
            <a:ext cx="2643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20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노동법률사무소</a:t>
            </a:r>
            <a:r>
              <a:rPr lang="ko-KR" altLang="en-US" sz="24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호연</a:t>
            </a:r>
          </a:p>
        </p:txBody>
      </p:sp>
      <p:pic>
        <p:nvPicPr>
          <p:cNvPr id="3083" name="그림 2">
            <a:extLst>
              <a:ext uri="{FF2B5EF4-FFF2-40B4-BE49-F238E27FC236}">
                <a16:creationId xmlns:a16="http://schemas.microsoft.com/office/drawing/2014/main" id="{2ABDD36D-099E-4F7F-B42C-477455ABC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248025"/>
            <a:ext cx="1598613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2_shape3">
            <a:extLst>
              <a:ext uri="{FF2B5EF4-FFF2-40B4-BE49-F238E27FC236}">
                <a16:creationId xmlns:a16="http://schemas.microsoft.com/office/drawing/2014/main" id="{FE1FAA35-DB2B-456E-ABDF-E4ADC9B22FE4}"/>
              </a:ext>
            </a:extLst>
          </p:cNvPr>
          <p:cNvSpPr/>
          <p:nvPr/>
        </p:nvSpPr>
        <p:spPr>
          <a:xfrm>
            <a:off x="2124075" y="1233488"/>
            <a:ext cx="6624638" cy="34909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1 </a:t>
            </a: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우리나라의 산재현황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2 </a:t>
            </a: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산업안전보건법의 목적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산업안전보건법 법령체계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안전조치와 보건조치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사업주의 의무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근로자의 의무 및 정부의 책무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우리나라 산재현황</a:t>
            </a:r>
            <a:endParaRPr lang="en-US" altLang="ko-KR" sz="40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103516" y="953294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3A3189D-5625-49A8-AFC5-80A92B5ACD62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F0FBB98C-D119-4352-BD90-14106E60019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DFC968C-E3C9-4BAD-ABF5-DF6CE187832D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7">
            <a:extLst>
              <a:ext uri="{FF2B5EF4-FFF2-40B4-BE49-F238E27FC236}">
                <a16:creationId xmlns:a16="http://schemas.microsoft.com/office/drawing/2014/main" id="{4BC10B5F-B9CA-4F01-B658-EB13A800C4D0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현황</a:t>
            </a:r>
            <a:r>
              <a:rPr lang="en-US" altLang="ko-KR" sz="1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출처 </a:t>
            </a:r>
            <a:r>
              <a:rPr lang="en-US" altLang="ko-KR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안전보건공단 </a:t>
            </a:r>
            <a:r>
              <a:rPr lang="en-US" altLang="ko-KR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sz="1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E8777B3-7B50-4450-9745-F416F9ED7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22" y="1139950"/>
            <a:ext cx="5439534" cy="56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6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C95A6EC-EBFE-4A21-8D83-5839A36A8B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5BF55112-F085-45E3-936B-3AB356CD8B4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FEA3EFE-85B8-40D5-AB76-A833E1D8F736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5ED42FE3-0EC5-4240-96E3-0BAEFFB0A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55" y="1420724"/>
            <a:ext cx="7873128" cy="418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27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90DD94D7-343E-49DA-91E4-6464CCC89B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0EB82DC0-3BA6-4CAB-959C-D8CFBBE3428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416AE453-D2B0-4173-8B48-AEE4DEC6590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BB938E90-7FA5-45DF-B65E-02AC4446E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16518"/>
            <a:ext cx="6409050" cy="455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4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A51DAFE0-7625-4717-9CCB-ED3620C74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705" y="1140379"/>
            <a:ext cx="5195349" cy="473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E78E1A22-7BDB-4F8D-8E11-985124C2C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58565"/>
            <a:ext cx="5563376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10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18B1B65D-E0C9-41E5-A2A8-D3E0AAD86F04}"/>
              </a:ext>
            </a:extLst>
          </p:cNvPr>
          <p:cNvCxnSpPr/>
          <p:nvPr/>
        </p:nvCxnSpPr>
        <p:spPr>
          <a:xfrm rot="10800000">
            <a:off x="431800" y="1412776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693380D8-FF6D-49D8-8A54-84B29ACB5A43}"/>
              </a:ext>
            </a:extLst>
          </p:cNvPr>
          <p:cNvSpPr/>
          <p:nvPr/>
        </p:nvSpPr>
        <p:spPr>
          <a:xfrm>
            <a:off x="2087724" y="908720"/>
            <a:ext cx="5439972" cy="2736304"/>
          </a:xfrm>
          <a:prstGeom prst="rect">
            <a:avLst/>
          </a:prstGeom>
        </p:spPr>
        <p:txBody>
          <a:bodyPr lIns="91440" tIns="45720" rIns="91440" bIns="45720"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54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6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</a:t>
            </a:r>
            <a:endParaRPr lang="en-US" altLang="ko-KR" sz="3600" b="1" kern="1200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70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BE1BCF75-4C3F-45D9-9C0C-95E6176045F8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99A3BDB1-964F-432E-831C-5CF76867EA3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52D99F56-66D1-44B2-86E5-8142C24B5B23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6A4A6550-0573-4B1A-A94B-F65B388C1DFC}"/>
              </a:ext>
            </a:extLst>
          </p:cNvPr>
          <p:cNvSpPr/>
          <p:nvPr/>
        </p:nvSpPr>
        <p:spPr>
          <a:xfrm>
            <a:off x="1907704" y="1106100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1 .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목적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C5D793EB-90EF-4FC4-9A16-29D1A820F27C}"/>
              </a:ext>
            </a:extLst>
          </p:cNvPr>
          <p:cNvSpPr/>
          <p:nvPr/>
        </p:nvSpPr>
        <p:spPr>
          <a:xfrm>
            <a:off x="2267744" y="292992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산업안전보건법의 목적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D6917B64-AC29-4422-8CA2-DA0C7CD3DCA5}"/>
              </a:ext>
            </a:extLst>
          </p:cNvPr>
          <p:cNvSpPr/>
          <p:nvPr/>
        </p:nvSpPr>
        <p:spPr>
          <a:xfrm>
            <a:off x="1963750" y="1536004"/>
            <a:ext cx="5687988" cy="375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DB16F3A-420D-47FE-86B6-A9494769E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1758966"/>
            <a:ext cx="6933486" cy="1577343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9044" rIns="9522" bIns="190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Arial" panose="020B0604020202020204" pitchFamily="34" charset="0"/>
                <a:ea typeface="NanumSquareR"/>
                <a:cs typeface="Arial" panose="020B0604020202020204" pitchFamily="34" charset="0"/>
              </a:rPr>
              <a:t>1조(목적)</a:t>
            </a:r>
            <a:r>
              <a:rPr kumimoji="0" lang="ko-KR" altLang="ko-KR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이 법은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(1)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산업 안전 및 보건에 관한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기준을 확립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하고 </a:t>
            </a:r>
            <a:endParaRPr kumimoji="0" lang="en-US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(2)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그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책임의 소재를 명확하게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하여 </a:t>
            </a:r>
            <a:endParaRPr kumimoji="0" lang="en-US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(3)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산업재해를 예방하고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쾌적한 작업환경을 조성함으로써 </a:t>
            </a:r>
            <a:endParaRPr kumimoji="0" lang="en-US" altLang="ko-KR" sz="20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(4)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노무를 제공하는 사람</a:t>
            </a:r>
            <a:endParaRPr kumimoji="0" lang="en-US" altLang="ko-KR" sz="20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의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안전 및 보건을 </a:t>
            </a:r>
            <a:r>
              <a:rPr kumimoji="0" lang="ko-KR" altLang="ko-KR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유지ㆍ증진함을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목적으로 한다.</a:t>
            </a:r>
            <a:endParaRPr kumimoji="0" lang="ko-KR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4A5B92B-AF0B-4F48-BF68-C821259623FF}"/>
              </a:ext>
            </a:extLst>
          </p:cNvPr>
          <p:cNvSpPr/>
          <p:nvPr/>
        </p:nvSpPr>
        <p:spPr>
          <a:xfrm>
            <a:off x="1394033" y="3637355"/>
            <a:ext cx="6933486" cy="154734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7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중대재해란</a:t>
            </a:r>
            <a:endParaRPr lang="en-US" altLang="ko-KR" sz="1400" b="1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사망자가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3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개월 이상의 요양이 필요한 부상자가 동시에 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2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부상자 또는 직업성 질병자가 동시에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10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</a:pP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92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9DA4E02-B2D8-4910-B014-F342BD7C77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DD2A9787-4147-4471-B0DF-37DA5BD08A17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5414D08-1812-4EA0-B576-626285F9CAF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2A89E3C0-9D98-48BD-BC44-69D2FFF54F3B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법령체계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9E6570D7-E41B-450F-93F8-DED0DDF3D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899" y="1123429"/>
            <a:ext cx="4696480" cy="373432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57C78051-56B0-41F7-81A3-707A4D0B5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62" y="4905242"/>
            <a:ext cx="4744112" cy="190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3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안전조치와 보건조치</a:t>
            </a:r>
            <a:endParaRPr lang="en-US" altLang="ko-KR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1A563A1E-E577-45D4-9FCA-415D2B4A0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0724"/>
            <a:ext cx="9144000" cy="420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340768"/>
            <a:ext cx="87246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산업안전보건법에서는 산업안전보건을 위하여 각 주체 즉 정부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사업주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근로자의 책임과 의무에 대하여 규정하고 있으며 그 중에서도 사업주의 의무에 대해서 구체적 강행규정을 두고 있다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사업주의 의무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544C7417-A213-4977-B6E6-524D3ED66330}"/>
              </a:ext>
            </a:extLst>
          </p:cNvPr>
          <p:cNvSpPr/>
          <p:nvPr/>
        </p:nvSpPr>
        <p:spPr>
          <a:xfrm>
            <a:off x="431799" y="2436387"/>
            <a:ext cx="7046287" cy="3606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1. 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일반적 의무 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–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사업주는 근로자의 안전과 건강을 유지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증진시키는 한편 국가의 산업재해 예방시책에 따라야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2. 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설계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제조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수입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건설하는 자의 의무</a:t>
            </a:r>
            <a:endParaRPr lang="en-US" altLang="ko-KR" sz="1300" b="1" spc="-20" dirty="0">
              <a:solidFill>
                <a:srgbClr val="FF0000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기계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기구와 그 밖의 설비를 설계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제조 또는 수입하는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원재료 등을 제조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수입하는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건설물을 설계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건설하는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는 이 법에 따른 기준을 지켜야 하고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그 물건을 사용함으로써 발생할 산업재해를 방지하기 위하여 필요한 조치를 하여야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>
              <a:lnSpc>
                <a:spcPts val="20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3.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산업재해 발생 기록 및 보고의무</a:t>
            </a:r>
            <a:endParaRPr lang="ko-KR" altLang="en-US" sz="1300" b="1" spc="-20" dirty="0">
              <a:solidFill>
                <a:srgbClr val="FF0000"/>
              </a:solidFill>
            </a:endParaRPr>
          </a:p>
          <a:p>
            <a:pPr marL="228600" indent="-228600" latinLnBrk="1">
              <a:lnSpc>
                <a:spcPts val="500"/>
              </a:lnSpc>
            </a:pPr>
            <a:endParaRPr lang="ko-KR" altLang="en-US" sz="1300" b="1" spc="-20" dirty="0">
              <a:solidFill>
                <a:srgbClr val="FF0000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dirty="0">
                <a:solidFill>
                  <a:schemeClr val="tx2"/>
                </a:solidFill>
              </a:rPr>
              <a:t>사망</a:t>
            </a:r>
            <a:r>
              <a:rPr lang="en-US" altLang="ko-KR" sz="1300" dirty="0">
                <a:solidFill>
                  <a:schemeClr val="tx2"/>
                </a:solidFill>
              </a:rPr>
              <a:t>, 4</a:t>
            </a:r>
            <a:r>
              <a:rPr lang="ko-KR" altLang="en-US" sz="1300" dirty="0">
                <a:solidFill>
                  <a:schemeClr val="tx2"/>
                </a:solidFill>
              </a:rPr>
              <a:t>일 이상의 요양이 필요한 부상을 입거나 질병에 걸린 경우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en-US" altLang="ko-KR" sz="1300" dirty="0">
                <a:solidFill>
                  <a:schemeClr val="tx2"/>
                </a:solidFill>
              </a:rPr>
              <a:t>1</a:t>
            </a:r>
            <a:r>
              <a:rPr lang="ko-KR" altLang="en-US" sz="1300" dirty="0">
                <a:solidFill>
                  <a:schemeClr val="tx2"/>
                </a:solidFill>
              </a:rPr>
              <a:t>개월 이내에 산업재해조사표를 관할 지방고용노동관서</a:t>
            </a:r>
            <a:r>
              <a:rPr lang="en-US" altLang="ko-KR" sz="1300" dirty="0">
                <a:solidFill>
                  <a:schemeClr val="tx2"/>
                </a:solidFill>
              </a:rPr>
              <a:t>(</a:t>
            </a:r>
            <a:r>
              <a:rPr lang="ko-KR" altLang="en-US" sz="1300" dirty="0">
                <a:solidFill>
                  <a:schemeClr val="tx2"/>
                </a:solidFill>
              </a:rPr>
              <a:t>울산지청</a:t>
            </a:r>
            <a:r>
              <a:rPr lang="en-US" altLang="ko-KR" sz="1300" dirty="0">
                <a:solidFill>
                  <a:schemeClr val="tx2"/>
                </a:solidFill>
              </a:rPr>
              <a:t>)</a:t>
            </a:r>
            <a:r>
              <a:rPr lang="ko-KR" altLang="en-US" sz="1300" dirty="0">
                <a:solidFill>
                  <a:schemeClr val="tx2"/>
                </a:solidFill>
              </a:rPr>
              <a:t>에 제출하여야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2000"/>
              </a:lnSpc>
            </a:pP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724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C1B3FDDC-5DFE-47F2-BFBA-336EB57FAAB1}"/>
              </a:ext>
            </a:extLst>
          </p:cNvPr>
          <p:cNvSpPr/>
          <p:nvPr/>
        </p:nvSpPr>
        <p:spPr>
          <a:xfrm>
            <a:off x="683568" y="1044574"/>
            <a:ext cx="8136904" cy="4652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4. </a:t>
            </a:r>
            <a:r>
              <a:rPr lang="ko-KR" altLang="en-US" sz="1300" b="1" dirty="0">
                <a:solidFill>
                  <a:srgbClr val="FF0000"/>
                </a:solidFill>
              </a:rPr>
              <a:t>법령 요지 게시 등의 의무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dirty="0">
                <a:solidFill>
                  <a:schemeClr val="tx2"/>
                </a:solidFill>
              </a:rPr>
              <a:t>산업안전보건법과 이 법에 따른 명령의 요지를 상시 각 작업장 내에 근로자가 쉽게 볼 수 있는 장소에 게시하거나 갖추어 두어 근로자로 하여금 알게 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사업주는 산업안전보건위원회 의결사항 등을 근로자 대표가 요구하는 경우 성실히 통지하여야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근로자 대표 요청사항 </a:t>
            </a:r>
            <a:r>
              <a:rPr lang="en-US" altLang="ko-KR" sz="1300" spc="-20" dirty="0">
                <a:solidFill>
                  <a:schemeClr val="tx2"/>
                </a:solidFill>
              </a:rPr>
              <a:t>: </a:t>
            </a:r>
            <a:r>
              <a:rPr lang="ko-KR" altLang="en-US" sz="1300" spc="-20" dirty="0">
                <a:solidFill>
                  <a:schemeClr val="tx2"/>
                </a:solidFill>
              </a:rPr>
              <a:t>산업안전보건위원회 의결사항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안전보건관리규정 내용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도급사업 시의 안전보건조치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물질안전보건 자료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작업환경 측정에 관한 사항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안전보건진단결과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 개선계획의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시행내용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5.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 표지 부착 등의 의무 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유해하거나 위험한 시설 및 장소에 대한 경고</a:t>
            </a:r>
            <a:endParaRPr lang="en-US" altLang="ko-KR" sz="1300" kern="12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비상시 조치에 대한 안내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 err="1">
                <a:solidFill>
                  <a:schemeClr val="tx2"/>
                </a:solidFill>
              </a:rPr>
              <a:t>그밖에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 안전의식의 고취를 위하여 안전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보건 표지를 근로자가 쉽게 알아볼 수 있는 장소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시설 또는 물체에 설치하거나 부착하여야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외국인 근로자를 채용할 사업주는 외국어로 된 안전보건 표지와 작업안전수칙을 부착하도록 노력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6.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교육훈련 실시의무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정기교육 </a:t>
            </a:r>
            <a:endParaRPr lang="en-US" altLang="ko-KR" sz="1300" kern="12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 err="1">
                <a:solidFill>
                  <a:schemeClr val="tx2"/>
                </a:solidFill>
              </a:rPr>
              <a:t>채용시</a:t>
            </a:r>
            <a:r>
              <a:rPr lang="ko-KR" altLang="en-US" sz="1300" spc="-20" dirty="0">
                <a:solidFill>
                  <a:schemeClr val="tx2"/>
                </a:solidFill>
              </a:rPr>
              <a:t> 교육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작업내용 변경 시 교육 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특별교육</a:t>
            </a:r>
            <a:endParaRPr lang="en-US" altLang="ko-KR" sz="1300" spc="-20" dirty="0">
              <a:solidFill>
                <a:schemeClr val="tx2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B83ADFB-677D-4C47-AA89-5DAEA2BE2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285891"/>
            <a:ext cx="3696216" cy="25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549F573-08D2-49F7-9ABD-31EA34ADC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413" y="0"/>
            <a:ext cx="4610413" cy="618118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BBE894C-19CB-49D3-B625-DA9F947D8A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18" y="199531"/>
            <a:ext cx="4554617" cy="582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70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487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7. </a:t>
            </a:r>
            <a:r>
              <a:rPr lang="ko-KR" altLang="en-US" sz="1300" b="1" dirty="0">
                <a:solidFill>
                  <a:srgbClr val="FF0000"/>
                </a:solidFill>
              </a:rPr>
              <a:t>유해위험한 기계 및 기구 등의 방호조치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사업주는 방호조치가 정상적인 기능을 발휘할 수 있도록 상시 점검하고 정비하여야 하며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근로자가 방호장치의 기능이 상실된 것을 발견하고 이를 신고한 때에는 즉시 수리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보수 및 작업중지 등의 적절한 조치를 취해야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8.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유해인자 허용 기준의 준수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발암물질 </a:t>
            </a:r>
            <a:r>
              <a:rPr lang="ko-KR" altLang="en-US" sz="1300" spc="-20" dirty="0">
                <a:solidFill>
                  <a:schemeClr val="tx2"/>
                </a:solidFill>
              </a:rPr>
              <a:t>등 근로자에게 중대한 건강장해를 유발할 우려가 있는 유해인자로서 작업장 내의 유해인자의 노출 농도를 고용노동부령으로 정하는 허용기준 이하로 유지하여야 한다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9.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화학물질의 유해성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위험성 조사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신규화학물질에 의한 근로자의 건강장해를 예방하고 우리나라가 </a:t>
            </a:r>
            <a:r>
              <a:rPr lang="ko-KR" altLang="en-US" sz="1300" spc="-20" dirty="0">
                <a:solidFill>
                  <a:schemeClr val="tx2"/>
                </a:solidFill>
              </a:rPr>
              <a:t>유해물질의 독성 실험장소로 사용되는 것을 방지하기 위해 신규화학물질 제조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수입자에게 유해성 및 위험성 조사 보고서 제출의무를 부과하고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10.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물질안전보건 자료의 작성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비치 등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대상화학물질을 취급하려는 근로자에게 자신이 취급하는 대상 화학물질의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위험성 등을 알려줌으로써 대상 화학물질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취급시</a:t>
            </a:r>
            <a:r>
              <a:rPr lang="ko-KR" altLang="en-US" sz="1300" spc="-20" dirty="0">
                <a:solidFill>
                  <a:schemeClr val="tx2"/>
                </a:solidFill>
              </a:rPr>
              <a:t> 발생될 수 있는 산업재해나 직업병을 사전에 예방하고 불의의 사고에도 신속히 대응하도록 하기 위해 사업주에게 화학물질의 명칭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성분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함유량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안전보건상의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취급시</a:t>
            </a:r>
            <a:r>
              <a:rPr lang="ko-KR" altLang="en-US" sz="1300" spc="-20" dirty="0">
                <a:solidFill>
                  <a:schemeClr val="tx2"/>
                </a:solidFill>
              </a:rPr>
              <a:t> 주의사항 등을 게시하거나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갖춰두도록</a:t>
            </a:r>
            <a:r>
              <a:rPr lang="ko-KR" altLang="en-US" sz="1300" spc="-20" dirty="0">
                <a:solidFill>
                  <a:schemeClr val="tx2"/>
                </a:solidFill>
              </a:rPr>
              <a:t> 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664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CA3BC49-CED6-4D1E-A780-90BBF614A243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A224703-A884-491B-915F-0D64852F1218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D4C2A92-A053-422D-9B09-DCFDF0AB1E24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5">
            <a:extLst>
              <a:ext uri="{FF2B5EF4-FFF2-40B4-BE49-F238E27FC236}">
                <a16:creationId xmlns:a16="http://schemas.microsoft.com/office/drawing/2014/main" id="{2CCF1F08-80BE-44AE-B1D3-CC742B94467D}"/>
              </a:ext>
            </a:extLst>
          </p:cNvPr>
          <p:cNvSpPr/>
          <p:nvPr/>
        </p:nvSpPr>
        <p:spPr>
          <a:xfrm>
            <a:off x="1547664" y="351915"/>
            <a:ext cx="5756448" cy="411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>
                <a:solidFill>
                  <a:schemeClr val="tx2"/>
                </a:solidFill>
              </a:rPr>
              <a:t> 경고 표지 예시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31DA7A6-081C-4231-923F-42603EEF1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679"/>
            <a:ext cx="5501172" cy="527825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85A0DF9-05A2-4648-AC39-457BE6B14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427" y="2904458"/>
            <a:ext cx="3708573" cy="262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3528393" cy="4216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11. </a:t>
            </a:r>
            <a:r>
              <a:rPr lang="ko-KR" altLang="en-US" sz="1300" b="1" dirty="0">
                <a:solidFill>
                  <a:srgbClr val="FF0000"/>
                </a:solidFill>
              </a:rPr>
              <a:t>위험성 평가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사업장 위험성 평가에 관한 지침에 따라 위험성 평가 실시</a:t>
            </a:r>
            <a:endParaRPr lang="en-US" altLang="ko-KR" sz="130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12.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작업환경 측정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유해인자로부터 근로자의 건강을 보호하고 쾌적한 작업환경을 조성하기 위하여 사업주로 하여금 인체에 해로운 작업을 하는 작업장에 대해 작업환경측정을 실시하고 그 결과를 기록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보존하며 고용노동부 장관에게 보고하여야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13.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근로자 건강진단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건강진단을 통해 질병 또는 직업성 질환을 초기 단계에서 찾아내어 진행을 사전에 예방하는 것이 필수적이므로 사업주에게 근로자에 대한 건강진단 실시 의무를 부과하고 있다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사무직은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2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년에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회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생산직은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년에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회 이상</a:t>
            </a:r>
            <a:endParaRPr lang="en-US" altLang="ko-KR" sz="1300" kern="1200" spc="-20" dirty="0">
              <a:solidFill>
                <a:schemeClr val="tx2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B29D93D-E239-475C-A09C-7BE3D1603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688" y="1292679"/>
            <a:ext cx="4775247" cy="421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5088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14.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역학조사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고용노동부 장관은 기존의 작업환경 측정 또는 건강진단 등의 방법을 통하여 질병의 발생원인을 규명하기 어려운 신종 직업성 질환을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밝혀내기</a:t>
            </a:r>
            <a:r>
              <a:rPr lang="ko-KR" altLang="en-US" sz="1300" spc="-20" dirty="0">
                <a:solidFill>
                  <a:schemeClr val="tx2"/>
                </a:solidFill>
              </a:rPr>
              <a:t> 위해 역학조사를 실시할 수 있고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사업주와 근로자는 이에 적극 협조하여야 한다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15.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건강관리수첩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건강장해 발생 우려가 있는 업무에 종사하는 근로자의 직업성 질환을 조기에 발견하고 지속적인 관리를 돕기 위해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건강관리수첩제도를</a:t>
            </a:r>
            <a:r>
              <a:rPr lang="ko-KR" altLang="en-US" sz="1300" spc="-20" dirty="0">
                <a:solidFill>
                  <a:schemeClr val="tx2"/>
                </a:solidFill>
              </a:rPr>
              <a:t> 도입함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16. </a:t>
            </a:r>
            <a:r>
              <a:rPr lang="ko-KR" altLang="en-US" sz="1300" b="1" dirty="0">
                <a:solidFill>
                  <a:srgbClr val="FF0000"/>
                </a:solidFill>
              </a:rPr>
              <a:t>질병자의 근로금지</a:t>
            </a:r>
            <a:r>
              <a:rPr lang="en-US" altLang="ko-KR" sz="1300" b="1" dirty="0">
                <a:solidFill>
                  <a:srgbClr val="FF0000"/>
                </a:solidFill>
              </a:rPr>
              <a:t>, </a:t>
            </a:r>
            <a:r>
              <a:rPr lang="ko-KR" altLang="en-US" sz="1300" b="1" dirty="0">
                <a:solidFill>
                  <a:srgbClr val="FF0000"/>
                </a:solidFill>
              </a:rPr>
              <a:t>제한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사업주는 </a:t>
            </a:r>
            <a:r>
              <a:rPr lang="ko-KR" altLang="en-US" sz="1300" dirty="0" err="1">
                <a:solidFill>
                  <a:schemeClr val="tx2"/>
                </a:solidFill>
              </a:rPr>
              <a:t>감염병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정신병 또는 그로로 말미암아 병세가 크게 악화될 우려가 있는 질병에 걸린 자에게는 의사의 진단에 따라 근로를 금지하거나 제한하여야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17.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근로시간 연장의 제한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 또는 위험한 </a:t>
            </a:r>
            <a:r>
              <a:rPr lang="ko-KR" altLang="en-US" sz="1300" kern="1200" spc="-20" dirty="0" err="1">
                <a:solidFill>
                  <a:schemeClr val="tx2"/>
                </a:solidFill>
              </a:rPr>
              <a:t>작업시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 그 작업에 종사하는 시간을 제한하지 않으면 해당 근로자의 건강을 해치고 직업병에 걸릴 가능성이 크다는 점을 감안하여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사업주로 하여금 고기압 조건에서 행하는 </a:t>
            </a:r>
            <a:r>
              <a:rPr lang="ko-KR" altLang="en-US" sz="1300" kern="1200" spc="-20" dirty="0" err="1">
                <a:solidFill>
                  <a:schemeClr val="tx2"/>
                </a:solidFill>
              </a:rPr>
              <a:t>잠함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잠수작업 등 유해하거나 위험한 작업에 종사하는 근로자에 대하여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일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6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시간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주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34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시간을 초과하여 근로하지 못하도록 하고 있다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18.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자격 등에 의한 취업제한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유해 또는 위험한 작업으로서 고용노동부령으로 정하는 작업에 있어서는 그 작업에 필요한 자격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면허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경험 또는 기능을 가진 근로자 외의 사람을 해당 작업에 임할 수 없도록 정하고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8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487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19.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유해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위험방지계획서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재해위험이 높은 건설물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기계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기구</a:t>
            </a:r>
            <a:r>
              <a:rPr lang="en-US" altLang="ko-KR" sz="1300" spc="-20" dirty="0">
                <a:solidFill>
                  <a:schemeClr val="tx2"/>
                </a:solidFill>
              </a:rPr>
              <a:t>,</a:t>
            </a:r>
            <a:r>
              <a:rPr lang="ko-KR" altLang="en-US" sz="1300" spc="-20" dirty="0">
                <a:solidFill>
                  <a:schemeClr val="tx2"/>
                </a:solidFill>
              </a:rPr>
              <a:t> 설비 등의 설치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이전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변경으로 인해 근로자의 안전과 보건을 해칠 우려가 있다는 점을 감안하여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위험요인을 사전에 평가하기 위한 제도로서 사업주에게 미리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위험방지계획을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제출하도록 하여 정부가 이를 심사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확인함으로써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위함이다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20.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안전보건진단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spc="-20" dirty="0">
                <a:solidFill>
                  <a:schemeClr val="tx2"/>
                </a:solidFill>
              </a:rPr>
              <a:t>중대재해발생사업장 등 사업장에 대해 안전보건 진단기관의 안전보건 진단을 받도록 명령할 수 있는 제도이다</a:t>
            </a:r>
            <a:r>
              <a:rPr lang="en-US" altLang="ko-KR" sz="1300" spc="-20" dirty="0">
                <a:solidFill>
                  <a:schemeClr val="tx2"/>
                </a:solidFill>
              </a:rPr>
              <a:t>. </a:t>
            </a:r>
            <a:r>
              <a:rPr lang="ko-KR" altLang="en-US" sz="1300" spc="-20" dirty="0">
                <a:solidFill>
                  <a:schemeClr val="tx2"/>
                </a:solidFill>
              </a:rPr>
              <a:t>즉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재해 다발 사업장에 대하여 고용노동부 장관의 명령으로 전문성을 지닌 안전보건 진단기관에 의한 위험성 분석등을 통하여 좀 더 구체적인 재해 예방대책을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시행함으로써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위함이다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21.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공정안전보고서 제출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화재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폭발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위험물질 누출로 사업장 내의 근로자에게 즉시 피해를 주거나 사업장 인근지역에 피해를 줄 수 있는 중대산업사고 예방을 위한 공정안전관리제도에 따라 공정안전 보고서를 공단에 제출하여 심사 및 확인을 받고 그 내용을 이행하여야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22.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안전보건개선계획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재해 다발 또는 작업환경 불량 사업장에 대하여 고용노동부 장관의 명령을 통해 산업재해 예방을 위한 종합적인 개선조치를 하게 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위한 제도이다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2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340768"/>
            <a:ext cx="87246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‘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근로자는 법과 법에 대한 명령으로 정하는 산업재해 예방을 위한 기준을 지켜야 하며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사업주나 그 밖의 관련 단체에서 실시하는 산업재해 방지에 관한 조치에 따라야 한다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＇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라고 규정하여 근로자의 </a:t>
            </a:r>
            <a:r>
              <a:rPr lang="ko-KR" altLang="en-US" sz="2000" b="1" spc="-80" dirty="0">
                <a:solidFill>
                  <a:srgbClr val="FF0000"/>
                </a:solidFill>
                <a:latin typeface="나눔고딕"/>
                <a:ea typeface="나눔고딕"/>
              </a:rPr>
              <a:t>일반적인 의무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에 대해 규정하고 있다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근로자의 의무 및 정부의 책무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544C7417-A213-4977-B6E6-524D3ED66330}"/>
              </a:ext>
            </a:extLst>
          </p:cNvPr>
          <p:cNvSpPr/>
          <p:nvPr/>
        </p:nvSpPr>
        <p:spPr>
          <a:xfrm>
            <a:off x="431799" y="2436387"/>
            <a:ext cx="7046287" cy="780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준수사항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–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사업주가 취한 안전조치와 보건조치를 준수하여야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>
              <a:lnSpc>
                <a:spcPts val="2000"/>
              </a:lnSpc>
            </a:pP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413A118-9677-49FE-8033-0376CF69C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65" y="2680134"/>
            <a:ext cx="6613654" cy="3059377"/>
          </a:xfrm>
          <a:prstGeom prst="rect">
            <a:avLst/>
          </a:prstGeom>
        </p:spPr>
      </p:pic>
      <p:sp>
        <p:nvSpPr>
          <p:cNvPr id="14" name="slide4_shape5">
            <a:extLst>
              <a:ext uri="{FF2B5EF4-FFF2-40B4-BE49-F238E27FC236}">
                <a16:creationId xmlns:a16="http://schemas.microsoft.com/office/drawing/2014/main" id="{96DF7EC7-C9CC-4E33-90A3-97DBFD814657}"/>
              </a:ext>
            </a:extLst>
          </p:cNvPr>
          <p:cNvSpPr/>
          <p:nvPr/>
        </p:nvSpPr>
        <p:spPr>
          <a:xfrm>
            <a:off x="453638" y="5671256"/>
            <a:ext cx="8391009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근로감독관을 통해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조사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사법경찰관리의 직무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사용중지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작업중지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관계기관의 제재요청 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영업정지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등을 실시하고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안전보건공단 직원의 역학조사 등 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39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147038"/>
            <a:ext cx="87246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근로자가 개인보호구를 지급 받았으나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착용하지 않은 경우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: 1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5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2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10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3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15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 과태료</a:t>
            </a:r>
            <a:endParaRPr lang="en-US" altLang="ko-KR"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개별조항별 의무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B21FE236-BC7E-479B-A6B0-C5573D1B0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88" y="1828573"/>
            <a:ext cx="4756125" cy="398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9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8BD233B-C48C-4D8E-AD3B-B0801F36F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48" y="1075996"/>
            <a:ext cx="6296904" cy="470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B8DC735-F493-4725-A73F-898D36D32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785" y="1090286"/>
            <a:ext cx="6306430" cy="46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5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9BB09FA-9AB4-4F0E-887F-6E144E050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37" y="1085523"/>
            <a:ext cx="6268325" cy="468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1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2314170-F70A-4956-BF9B-3AED2FC20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706" y="1080760"/>
            <a:ext cx="6182588" cy="469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1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068C9F9-724D-4C7D-8586-012BD514B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706" y="1071233"/>
            <a:ext cx="6182588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4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1E72C39-BC6E-4981-9D89-0BC8612A6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653" y="1095049"/>
            <a:ext cx="6220693" cy="466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4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1141</Words>
  <Application>Microsoft Office PowerPoint</Application>
  <PresentationFormat>화면 슬라이드 쇼(4:3)</PresentationFormat>
  <Paragraphs>153</Paragraphs>
  <Slides>28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9" baseType="lpstr">
      <vt:lpstr>Aharoni</vt:lpstr>
      <vt:lpstr>NanumSquareR</vt:lpstr>
      <vt:lpstr>나눔고딕</vt:lpstr>
      <vt:lpstr>나눔고딕 ExtraBold</vt:lpstr>
      <vt:lpstr>맑은 고딕</vt:lpstr>
      <vt:lpstr>휴먼고딕</vt:lpstr>
      <vt:lpstr>휴먼모음T</vt:lpstr>
      <vt:lpstr>휴먼아미체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cpla</dc:creator>
  <cp:lastModifiedBy>오문완</cp:lastModifiedBy>
  <cp:revision>184</cp:revision>
  <dcterms:created xsi:type="dcterms:W3CDTF">2014-10-28T05:05:06Z</dcterms:created>
  <dcterms:modified xsi:type="dcterms:W3CDTF">2021-11-24T00:59:30Z</dcterms:modified>
</cp:coreProperties>
</file>