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8" r:id="rId9"/>
    <p:sldId id="267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9BAF"/>
    <a:srgbClr val="17375E"/>
    <a:srgbClr val="8497B0"/>
    <a:srgbClr val="F6BD09"/>
    <a:srgbClr val="036FB6"/>
    <a:srgbClr val="99BB6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-90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7D8332C-E291-453B-9AEB-AB678FA6F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F4BA17C1-3BBD-4B8D-9BF2-620534370F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2DE6E6E2-F58E-4035-9BCA-7E47987D2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AEC425B9-2436-4163-A714-2540390D5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85E1D86B-5ECD-482F-B0FF-9F0D54D91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23206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D2795CE1-A4E3-4A13-9C4F-7B56F8882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4309F278-F477-4ACD-B133-696B8811D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6C633457-87A6-4073-9B0E-A9D9B607B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C5DB970-9E1A-4A91-A70A-DB43A11B1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C7FA961C-2615-42CB-865C-734AF99A4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0344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557FC667-AA64-4A4A-8D22-496CF190B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41094220-7291-489D-997B-44EF9678F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C864AF59-D13E-4855-90AC-3C1521E21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7C6E86DB-831E-44A7-91BA-C339DC918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F8BD05DD-2799-480F-9581-6F9DD942B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7480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D7A8270C-90C4-4C38-95A9-3E23698C9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81D7289B-5CAE-45AA-AC6E-D6D010C4A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F9961627-D5A5-4E8F-8E00-1523FEF9A8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5469A9FE-0EC2-4281-BD82-0595D6105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1A0F2867-315F-4FEF-8B95-9E084AA9D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082C13F2-FFE0-4F40-8507-9F69DDE3A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25183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045D673-FC0B-4552-B7EC-C799481D8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757F747D-0E21-45D9-8791-CC2EEE4D0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E112F38F-DE02-42DE-AA66-A41A91FA4E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="" xmlns:a16="http://schemas.microsoft.com/office/drawing/2014/main" id="{6E14EE67-A6F2-4CB8-B8F2-25EC4254E6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="" xmlns:a16="http://schemas.microsoft.com/office/drawing/2014/main" id="{00462F15-95F2-402B-A6C5-1A20C4418E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="" xmlns:a16="http://schemas.microsoft.com/office/drawing/2014/main" id="{C54927D7-232C-4EA2-BA5D-36D3A47A9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="" xmlns:a16="http://schemas.microsoft.com/office/drawing/2014/main" id="{7922D7F3-1120-4F82-A68F-5CEC2E984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F87FB4F9-23B1-4883-BB76-BAD225714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227536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8CE5F749-244F-475B-B5BD-BD734EC73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3F72E3D-D775-4F22-BA7C-0B37B42F1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9B18289-1A1E-44A5-8EED-4668B944E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E72D92E1-950A-4C40-ADF6-2BB36B5FC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64882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="" xmlns:a16="http://schemas.microsoft.com/office/drawing/2014/main" id="{A077E4FF-D221-40D4-8D51-D085461CD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="" xmlns:a16="http://schemas.microsoft.com/office/drawing/2014/main" id="{68BBEE86-6326-466A-BE53-1D1D06F13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2A25ED5F-2CD4-4517-AFB4-49E53C0F3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17254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E4912B83-C0B2-49CB-BA1B-6F8EEACEB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589B32C4-0137-427B-8721-18D728153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8392278-1097-4F6C-86B4-1DA086C4A4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9FD9CF33-935E-406A-8145-E57BE6215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92A4C2C1-C4B7-4504-99E2-9F2929E1B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BACF861F-34D3-4B1E-8B23-D18DE53FC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64451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CC85662-565B-45F2-A9F0-FD6762784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3049AB43-9D0D-4CF8-9460-9B86ED88ED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DEC5959A-C2A5-4E85-9D02-A925519D2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9E184D2C-673F-48F5-AFC1-725D0B4E0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341D9F91-4627-441F-93FE-EA20FC2E7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1B24C100-7E87-4C99-95D1-0B7A57A8B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76120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44C42168-8D03-46C0-8D22-1A7AE18AA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AECCAE7C-5EFC-41BF-937A-7B314A0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75FD9E87-1549-4924-B492-5C7A3F246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2511E857-2E2C-4181-9E89-15620A3B2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7052BAE3-CEA7-43AD-960D-3FD4A4634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3143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="" xmlns:a16="http://schemas.microsoft.com/office/drawing/2014/main" id="{938AE92F-DB92-497B-99BA-E7FC8424A5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42A0B885-7ADE-49B3-902B-3FCF192B89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173A8ED8-CA16-4974-8DF7-04E308885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038077C4-DE1F-4C7B-89A4-B8A6636B0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9AB975B5-4757-4D32-8FF7-FF7E1250D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247925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A8E5E0DF-A3D1-43D3-8731-AEFB34728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42E7521B-E166-4661-AF36-24741F705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511461EE-260A-4203-A66C-7B373B3134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BBB9F-F6D4-4491-9BE4-0747A4D36F62}" type="datetimeFigureOut">
              <a:rPr lang="ko-KR" altLang="en-US" smtClean="0"/>
              <a:pPr/>
              <a:t>2019-12-01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405D185-D145-4EFE-8851-C7A525FD9C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D1A031C-986F-40FA-9641-992F6309D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8C956-8118-4ED3-ADE5-07C63B9188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21924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45BFE239-F516-4B92-94CF-7766A9F208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756" y="0"/>
            <a:ext cx="9143244" cy="6857433"/>
          </a:xfrm>
          <a:prstGeom prst="rect">
            <a:avLst/>
          </a:prstGeom>
        </p:spPr>
      </p:pic>
      <p:sp>
        <p:nvSpPr>
          <p:cNvPr id="5" name="자유형 13">
            <a:extLst>
              <a:ext uri="{FF2B5EF4-FFF2-40B4-BE49-F238E27FC236}">
                <a16:creationId xmlns="" xmlns:a16="http://schemas.microsoft.com/office/drawing/2014/main" id="{8C2DCBA7-B04E-4192-B850-23394DAF3CBC}"/>
              </a:ext>
            </a:extLst>
          </p:cNvPr>
          <p:cNvSpPr/>
          <p:nvPr/>
        </p:nvSpPr>
        <p:spPr>
          <a:xfrm>
            <a:off x="0" y="3387185"/>
            <a:ext cx="1183341" cy="320699"/>
          </a:xfrm>
          <a:custGeom>
            <a:avLst/>
            <a:gdLst>
              <a:gd name="connsiteX0" fmla="*/ 2213490 w 2213490"/>
              <a:gd name="connsiteY0" fmla="*/ 0 h 320699"/>
              <a:gd name="connsiteX1" fmla="*/ 1994999 w 2213490"/>
              <a:gd name="connsiteY1" fmla="*/ 136525 h 320699"/>
              <a:gd name="connsiteX2" fmla="*/ 1672635 w 2213490"/>
              <a:gd name="connsiteY2" fmla="*/ 320675 h 320699"/>
              <a:gd name="connsiteX3" fmla="*/ 0 w 2213490"/>
              <a:gd name="connsiteY3" fmla="*/ 318379 h 320699"/>
              <a:gd name="connsiteX4" fmla="*/ 0 w 2213490"/>
              <a:gd name="connsiteY4" fmla="*/ 3918 h 320699"/>
              <a:gd name="connsiteX0" fmla="*/ 2213490 w 2213490"/>
              <a:gd name="connsiteY0" fmla="*/ 0 h 320699"/>
              <a:gd name="connsiteX1" fmla="*/ 1994999 w 2213490"/>
              <a:gd name="connsiteY1" fmla="*/ 136525 h 320699"/>
              <a:gd name="connsiteX2" fmla="*/ 1672635 w 2213490"/>
              <a:gd name="connsiteY2" fmla="*/ 320675 h 320699"/>
              <a:gd name="connsiteX3" fmla="*/ 0 w 2213490"/>
              <a:gd name="connsiteY3" fmla="*/ 318379 h 320699"/>
              <a:gd name="connsiteX4" fmla="*/ 0 w 2213490"/>
              <a:gd name="connsiteY4" fmla="*/ 3918 h 320699"/>
              <a:gd name="connsiteX5" fmla="*/ 2213490 w 2213490"/>
              <a:gd name="connsiteY5" fmla="*/ 0 h 320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3490" h="320699">
                <a:moveTo>
                  <a:pt x="2213490" y="0"/>
                </a:moveTo>
                <a:cubicBezTo>
                  <a:pt x="2074819" y="12700"/>
                  <a:pt x="2032011" y="65617"/>
                  <a:pt x="1994999" y="136525"/>
                </a:cubicBezTo>
                <a:cubicBezTo>
                  <a:pt x="1957987" y="207433"/>
                  <a:pt x="1917628" y="322631"/>
                  <a:pt x="1672635" y="320675"/>
                </a:cubicBezTo>
                <a:lnTo>
                  <a:pt x="0" y="318379"/>
                </a:lnTo>
                <a:lnTo>
                  <a:pt x="0" y="3918"/>
                </a:lnTo>
                <a:lnTo>
                  <a:pt x="2213490" y="0"/>
                </a:lnTo>
                <a:close/>
              </a:path>
            </a:pathLst>
          </a:custGeom>
          <a:solidFill>
            <a:srgbClr val="616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0800624B-C571-4EA1-96AC-A7769841B481}"/>
              </a:ext>
            </a:extLst>
          </p:cNvPr>
          <p:cNvCxnSpPr>
            <a:cxnSpLocks/>
          </p:cNvCxnSpPr>
          <p:nvPr/>
        </p:nvCxnSpPr>
        <p:spPr>
          <a:xfrm>
            <a:off x="-2381" y="3387185"/>
            <a:ext cx="6098381" cy="0"/>
          </a:xfrm>
          <a:prstGeom prst="line">
            <a:avLst/>
          </a:prstGeom>
          <a:ln>
            <a:solidFill>
              <a:srgbClr val="616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="" xmlns:a16="http://schemas.microsoft.com/office/drawing/2014/main" id="{D598F6A7-9333-4B79-A647-9F0DCDE6A97D}"/>
              </a:ext>
            </a:extLst>
          </p:cNvPr>
          <p:cNvSpPr/>
          <p:nvPr/>
        </p:nvSpPr>
        <p:spPr>
          <a:xfrm>
            <a:off x="6082509" y="3360515"/>
            <a:ext cx="68580" cy="68580"/>
          </a:xfrm>
          <a:prstGeom prst="ellipse">
            <a:avLst/>
          </a:prstGeom>
          <a:solidFill>
            <a:schemeClr val="bg1"/>
          </a:solidFill>
          <a:ln w="19050">
            <a:solidFill>
              <a:srgbClr val="6169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5C4211A-1C5F-4DD2-A4F3-F7FB9B7BE0F9}"/>
              </a:ext>
            </a:extLst>
          </p:cNvPr>
          <p:cNvSpPr txBox="1"/>
          <p:nvPr/>
        </p:nvSpPr>
        <p:spPr>
          <a:xfrm>
            <a:off x="591670" y="2549165"/>
            <a:ext cx="54232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214F87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고용복지 플러스 센터</a:t>
            </a:r>
            <a:endParaRPr lang="ko-KR" altLang="en-US" sz="4800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17375E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1D40A98-7022-44D5-89E5-4EB8CCA99259}"/>
              </a:ext>
            </a:extLst>
          </p:cNvPr>
          <p:cNvSpPr txBox="1"/>
          <p:nvPr/>
        </p:nvSpPr>
        <p:spPr>
          <a:xfrm>
            <a:off x="1893308" y="3455765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울산고용복지센터</a:t>
            </a:r>
          </a:p>
        </p:txBody>
      </p:sp>
    </p:spTree>
    <p:extLst>
      <p:ext uri="{BB962C8B-B14F-4D97-AF65-F5344CB8AC3E}">
        <p14:creationId xmlns="" xmlns:p14="http://schemas.microsoft.com/office/powerpoint/2010/main" val="145882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그림 59">
            <a:extLst>
              <a:ext uri="{FF2B5EF4-FFF2-40B4-BE49-F238E27FC236}">
                <a16:creationId xmlns="" xmlns:a16="http://schemas.microsoft.com/office/drawing/2014/main" id="{255E05B6-5EF9-42B2-A598-7C0527001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9144001" cy="6858000"/>
          </a:xfrm>
          <a:prstGeom prst="rect">
            <a:avLst/>
          </a:prstGeom>
        </p:spPr>
      </p:pic>
      <p:grpSp>
        <p:nvGrpSpPr>
          <p:cNvPr id="62" name="그룹 61">
            <a:extLst>
              <a:ext uri="{FF2B5EF4-FFF2-40B4-BE49-F238E27FC236}">
                <a16:creationId xmlns="" xmlns:a16="http://schemas.microsoft.com/office/drawing/2014/main" id="{5DBFDAF8-DFC2-4A40-B939-3603B645C827}"/>
              </a:ext>
            </a:extLst>
          </p:cNvPr>
          <p:cNvGrpSpPr/>
          <p:nvPr/>
        </p:nvGrpSpPr>
        <p:grpSpPr>
          <a:xfrm>
            <a:off x="6856757" y="3134947"/>
            <a:ext cx="2142987" cy="588106"/>
            <a:chOff x="6749180" y="2689829"/>
            <a:chExt cx="2142987" cy="588106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D91E59B2-C095-444A-8D39-CFC5CE9A7168}"/>
                </a:ext>
              </a:extLst>
            </p:cNvPr>
            <p:cNvSpPr txBox="1"/>
            <p:nvPr/>
          </p:nvSpPr>
          <p:spPr>
            <a:xfrm>
              <a:off x="7553339" y="2799216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주요서비스</a:t>
              </a: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="" xmlns:a16="http://schemas.microsoft.com/office/drawing/2014/main" id="{015AC181-DD57-4220-A2DB-FEA6517DF9CE}"/>
                </a:ext>
              </a:extLst>
            </p:cNvPr>
            <p:cNvGrpSpPr/>
            <p:nvPr/>
          </p:nvGrpSpPr>
          <p:grpSpPr>
            <a:xfrm>
              <a:off x="6749180" y="2689829"/>
              <a:ext cx="588106" cy="588106"/>
              <a:chOff x="4627312" y="3054163"/>
              <a:chExt cx="667872" cy="667872"/>
            </a:xfrm>
          </p:grpSpPr>
          <p:sp>
            <p:nvSpPr>
              <p:cNvPr id="8" name="모서리가 둥근 직사각형 45">
                <a:extLst>
                  <a:ext uri="{FF2B5EF4-FFF2-40B4-BE49-F238E27FC236}">
                    <a16:creationId xmlns="" xmlns:a16="http://schemas.microsoft.com/office/drawing/2014/main" id="{3A5C74D9-054B-471C-A183-09E49211E911}"/>
                  </a:ext>
                </a:extLst>
              </p:cNvPr>
              <p:cNvSpPr/>
              <p:nvPr/>
            </p:nvSpPr>
            <p:spPr>
              <a:xfrm rot="2700000">
                <a:off x="4627312" y="3054163"/>
                <a:ext cx="667872" cy="667872"/>
              </a:xfrm>
              <a:prstGeom prst="roundRect">
                <a:avLst>
                  <a:gd name="adj" fmla="val 11680"/>
                </a:avLst>
              </a:prstGeom>
              <a:solidFill>
                <a:srgbClr val="0771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ea typeface="나눔바른고딕" panose="020B0603020101020101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="" xmlns:a16="http://schemas.microsoft.com/office/drawing/2014/main" id="{C2EA45B5-CABC-492C-9003-BE9B7B5D2E27}"/>
                  </a:ext>
                </a:extLst>
              </p:cNvPr>
              <p:cNvSpPr txBox="1"/>
              <p:nvPr/>
            </p:nvSpPr>
            <p:spPr>
              <a:xfrm>
                <a:off x="4774360" y="3160991"/>
                <a:ext cx="373550" cy="454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ko-KR" sz="20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나눔바른고딕" panose="020B0603020101020101"/>
                  </a:rPr>
                  <a:t>II</a:t>
                </a:r>
                <a:endPara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나눔바른고딕" panose="020B0603020101020101"/>
                </a:endParaRPr>
              </a:p>
            </p:txBody>
          </p:sp>
        </p:grpSp>
      </p:grpSp>
      <p:grpSp>
        <p:nvGrpSpPr>
          <p:cNvPr id="63" name="그룹 62">
            <a:extLst>
              <a:ext uri="{FF2B5EF4-FFF2-40B4-BE49-F238E27FC236}">
                <a16:creationId xmlns="" xmlns:a16="http://schemas.microsoft.com/office/drawing/2014/main" id="{D2A8E6ED-714E-4FB7-9270-C7550E7C0B56}"/>
              </a:ext>
            </a:extLst>
          </p:cNvPr>
          <p:cNvGrpSpPr/>
          <p:nvPr/>
        </p:nvGrpSpPr>
        <p:grpSpPr>
          <a:xfrm>
            <a:off x="6856757" y="4222137"/>
            <a:ext cx="2604652" cy="588106"/>
            <a:chOff x="6749180" y="4245878"/>
            <a:chExt cx="2604652" cy="588106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F2965EE6-DBC7-4F42-9087-264FB7728995}"/>
                </a:ext>
              </a:extLst>
            </p:cNvPr>
            <p:cNvSpPr txBox="1"/>
            <p:nvPr/>
          </p:nvSpPr>
          <p:spPr>
            <a:xfrm>
              <a:off x="7553339" y="4355265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취업성공패키지</a:t>
              </a: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="" xmlns:a16="http://schemas.microsoft.com/office/drawing/2014/main" id="{21FDF087-7B98-4D35-9CEB-F42AA345AFB4}"/>
                </a:ext>
              </a:extLst>
            </p:cNvPr>
            <p:cNvGrpSpPr/>
            <p:nvPr/>
          </p:nvGrpSpPr>
          <p:grpSpPr>
            <a:xfrm>
              <a:off x="6749180" y="4245878"/>
              <a:ext cx="588106" cy="588106"/>
              <a:chOff x="4614571" y="4164773"/>
              <a:chExt cx="667872" cy="667872"/>
            </a:xfrm>
          </p:grpSpPr>
          <p:sp>
            <p:nvSpPr>
              <p:cNvPr id="13" name="모서리가 둥근 직사각형 49">
                <a:extLst>
                  <a:ext uri="{FF2B5EF4-FFF2-40B4-BE49-F238E27FC236}">
                    <a16:creationId xmlns="" xmlns:a16="http://schemas.microsoft.com/office/drawing/2014/main" id="{BDA87D77-4322-4C5B-8DA1-08E7A01D02F6}"/>
                  </a:ext>
                </a:extLst>
              </p:cNvPr>
              <p:cNvSpPr/>
              <p:nvPr/>
            </p:nvSpPr>
            <p:spPr>
              <a:xfrm rot="2700000">
                <a:off x="4614571" y="4164773"/>
                <a:ext cx="667872" cy="667872"/>
              </a:xfrm>
              <a:prstGeom prst="roundRect">
                <a:avLst>
                  <a:gd name="adj" fmla="val 11680"/>
                </a:avLst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ea typeface="나눔바른고딕" panose="020B0603020101020101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BB44906E-3645-4FF0-B706-17BF2DCEB9FC}"/>
                  </a:ext>
                </a:extLst>
              </p:cNvPr>
              <p:cNvSpPr txBox="1"/>
              <p:nvPr/>
            </p:nvSpPr>
            <p:spPr>
              <a:xfrm>
                <a:off x="4720659" y="4271520"/>
                <a:ext cx="455470" cy="454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ko-KR" sz="20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나눔바른고딕" panose="020B0603020101020101"/>
                  </a:rPr>
                  <a:t>III</a:t>
                </a:r>
                <a:endPara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나눔바른고딕" panose="020B0603020101020101"/>
                </a:endParaRPr>
              </a:p>
            </p:txBody>
          </p:sp>
        </p:grpSp>
      </p:grpSp>
      <p:grpSp>
        <p:nvGrpSpPr>
          <p:cNvPr id="64" name="그룹 63">
            <a:extLst>
              <a:ext uri="{FF2B5EF4-FFF2-40B4-BE49-F238E27FC236}">
                <a16:creationId xmlns="" xmlns:a16="http://schemas.microsoft.com/office/drawing/2014/main" id="{249DC374-E33D-476F-9896-DE6C3AC9C6CF}"/>
              </a:ext>
            </a:extLst>
          </p:cNvPr>
          <p:cNvGrpSpPr/>
          <p:nvPr/>
        </p:nvGrpSpPr>
        <p:grpSpPr>
          <a:xfrm>
            <a:off x="6856757" y="5309328"/>
            <a:ext cx="2835484" cy="588106"/>
            <a:chOff x="6749180" y="5098640"/>
            <a:chExt cx="2835484" cy="588106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FF550128-33FF-4112-997A-89C26CE8CDE5}"/>
                </a:ext>
              </a:extLst>
            </p:cNvPr>
            <p:cNvSpPr txBox="1"/>
            <p:nvPr/>
          </p:nvSpPr>
          <p:spPr>
            <a:xfrm>
              <a:off x="7553339" y="5208027"/>
              <a:ext cx="20313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청년내일채움공제</a:t>
              </a:r>
              <a:endParaRPr lang="ko-KR" altLang="en-US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endParaRPr>
            </a:p>
          </p:txBody>
        </p:sp>
        <p:grpSp>
          <p:nvGrpSpPr>
            <p:cNvPr id="17" name="그룹 16">
              <a:extLst>
                <a:ext uri="{FF2B5EF4-FFF2-40B4-BE49-F238E27FC236}">
                  <a16:creationId xmlns="" xmlns:a16="http://schemas.microsoft.com/office/drawing/2014/main" id="{CEE45FE3-875A-40D1-8865-524C2AD0E6C1}"/>
                </a:ext>
              </a:extLst>
            </p:cNvPr>
            <p:cNvGrpSpPr/>
            <p:nvPr/>
          </p:nvGrpSpPr>
          <p:grpSpPr>
            <a:xfrm>
              <a:off x="6749180" y="5098640"/>
              <a:ext cx="588106" cy="588106"/>
              <a:chOff x="4614571" y="5275384"/>
              <a:chExt cx="667872" cy="667872"/>
            </a:xfrm>
          </p:grpSpPr>
          <p:sp>
            <p:nvSpPr>
              <p:cNvPr id="18" name="모서리가 둥근 직사각형 53">
                <a:extLst>
                  <a:ext uri="{FF2B5EF4-FFF2-40B4-BE49-F238E27FC236}">
                    <a16:creationId xmlns="" xmlns:a16="http://schemas.microsoft.com/office/drawing/2014/main" id="{6DF9CEE4-A84C-4FA9-A735-A3204D7E2BA0}"/>
                  </a:ext>
                </a:extLst>
              </p:cNvPr>
              <p:cNvSpPr/>
              <p:nvPr/>
            </p:nvSpPr>
            <p:spPr>
              <a:xfrm rot="2700000">
                <a:off x="4614571" y="5275384"/>
                <a:ext cx="667872" cy="667872"/>
              </a:xfrm>
              <a:prstGeom prst="roundRect">
                <a:avLst>
                  <a:gd name="adj" fmla="val 11680"/>
                </a:avLst>
              </a:prstGeom>
              <a:solidFill>
                <a:srgbClr val="0771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ea typeface="나눔바른고딕" panose="020B0603020101020101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="" xmlns:a16="http://schemas.microsoft.com/office/drawing/2014/main" id="{7D1A1E13-DEE4-4064-BBA7-044442631D61}"/>
                  </a:ext>
                </a:extLst>
              </p:cNvPr>
              <p:cNvSpPr txBox="1"/>
              <p:nvPr/>
            </p:nvSpPr>
            <p:spPr>
              <a:xfrm>
                <a:off x="4720659" y="5390605"/>
                <a:ext cx="488238" cy="454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ko-KR" sz="20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나눔바른고딕" panose="020B0603020101020101"/>
                  </a:rPr>
                  <a:t>IV</a:t>
                </a:r>
                <a:endPara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나눔바른고딕" panose="020B0603020101020101"/>
                </a:endParaRPr>
              </a:p>
            </p:txBody>
          </p:sp>
        </p:grpSp>
      </p:grpSp>
      <p:grpSp>
        <p:nvGrpSpPr>
          <p:cNvPr id="61" name="그룹 60">
            <a:extLst>
              <a:ext uri="{FF2B5EF4-FFF2-40B4-BE49-F238E27FC236}">
                <a16:creationId xmlns="" xmlns:a16="http://schemas.microsoft.com/office/drawing/2014/main" id="{7EEA0922-988A-446D-9B58-FB37026A8573}"/>
              </a:ext>
            </a:extLst>
          </p:cNvPr>
          <p:cNvGrpSpPr/>
          <p:nvPr/>
        </p:nvGrpSpPr>
        <p:grpSpPr>
          <a:xfrm>
            <a:off x="6856757" y="2047757"/>
            <a:ext cx="1450490" cy="588106"/>
            <a:chOff x="6749180" y="1837069"/>
            <a:chExt cx="1450490" cy="588106"/>
          </a:xfrm>
        </p:grpSpPr>
        <p:grpSp>
          <p:nvGrpSpPr>
            <p:cNvPr id="21" name="그룹 20">
              <a:extLst>
                <a:ext uri="{FF2B5EF4-FFF2-40B4-BE49-F238E27FC236}">
                  <a16:creationId xmlns="" xmlns:a16="http://schemas.microsoft.com/office/drawing/2014/main" id="{D5FC49F2-DEA0-4D30-A6B5-E9A82E070D0B}"/>
                </a:ext>
              </a:extLst>
            </p:cNvPr>
            <p:cNvGrpSpPr/>
            <p:nvPr/>
          </p:nvGrpSpPr>
          <p:grpSpPr>
            <a:xfrm>
              <a:off x="6749180" y="1837069"/>
              <a:ext cx="588106" cy="588106"/>
              <a:chOff x="4614571" y="1943553"/>
              <a:chExt cx="667872" cy="667872"/>
            </a:xfrm>
          </p:grpSpPr>
          <p:sp>
            <p:nvSpPr>
              <p:cNvPr id="23" name="모서리가 둥근 직사각형 39">
                <a:extLst>
                  <a:ext uri="{FF2B5EF4-FFF2-40B4-BE49-F238E27FC236}">
                    <a16:creationId xmlns="" xmlns:a16="http://schemas.microsoft.com/office/drawing/2014/main" id="{6FDC8492-2520-484D-AFE7-19DD0FDC7E50}"/>
                  </a:ext>
                </a:extLst>
              </p:cNvPr>
              <p:cNvSpPr/>
              <p:nvPr/>
            </p:nvSpPr>
            <p:spPr>
              <a:xfrm rot="2700000">
                <a:off x="4614571" y="1943553"/>
                <a:ext cx="667872" cy="667872"/>
              </a:xfrm>
              <a:prstGeom prst="roundRect">
                <a:avLst>
                  <a:gd name="adj" fmla="val 11680"/>
                </a:avLst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>
                  <a:ea typeface="나눔바른고딕" panose="020B0603020101020101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="" xmlns:a16="http://schemas.microsoft.com/office/drawing/2014/main" id="{3A1C22FB-6EC6-4DCB-9386-B00301CDBD04}"/>
                  </a:ext>
                </a:extLst>
              </p:cNvPr>
              <p:cNvSpPr txBox="1"/>
              <p:nvPr/>
            </p:nvSpPr>
            <p:spPr>
              <a:xfrm>
                <a:off x="4802688" y="2050300"/>
                <a:ext cx="291633" cy="454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000" dirty="0">
                    <a:ln>
                      <a:solidFill>
                        <a:schemeClr val="tx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나눔바른고딕" panose="020B0603020101020101"/>
                  </a:rPr>
                  <a:t>I</a:t>
                </a:r>
                <a:endParaRPr lang="ko-KR" altLang="en-US" sz="20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나눔바른고딕" panose="020B0603020101020101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5E8307DC-B7BB-497D-A377-D103FA4D3888}"/>
                </a:ext>
              </a:extLst>
            </p:cNvPr>
            <p:cNvSpPr txBox="1"/>
            <p:nvPr/>
          </p:nvSpPr>
          <p:spPr>
            <a:xfrm>
              <a:off x="7553339" y="1946456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소개</a:t>
              </a: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BE3B6CB2-F8A0-4942-AFA3-BE5CAE674F02}"/>
              </a:ext>
            </a:extLst>
          </p:cNvPr>
          <p:cNvSpPr txBox="1"/>
          <p:nvPr/>
        </p:nvSpPr>
        <p:spPr>
          <a:xfrm>
            <a:off x="2991738" y="1925245"/>
            <a:ext cx="34258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배달의민족 주아" panose="02020603020101020101" pitchFamily="18" charset="-127"/>
                <a:ea typeface="나눔바른고딕" panose="020B0603020101020101"/>
              </a:rPr>
              <a:t>CONTENTS</a:t>
            </a:r>
            <a:endParaRPr lang="ko-KR" altLang="en-US" sz="4800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배달의민족 주아" panose="02020603020101020101" pitchFamily="18" charset="-127"/>
              <a:ea typeface="나눔바른고딕" panose="020B0603020101020101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767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A229F9EE-12E6-47B2-8869-42EC294F10AC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소개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1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9394581B-B7A3-4F8A-B63A-748BE2E384EB}"/>
              </a:ext>
            </a:extLst>
          </p:cNvPr>
          <p:cNvGrpSpPr/>
          <p:nvPr/>
        </p:nvGrpSpPr>
        <p:grpSpPr>
          <a:xfrm>
            <a:off x="-1" y="6721475"/>
            <a:ext cx="12191869" cy="136525"/>
            <a:chOff x="-1" y="6721475"/>
            <a:chExt cx="12191869" cy="136525"/>
          </a:xfrm>
        </p:grpSpPr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29176C85-6E00-4E01-A456-934545968D50}"/>
                </a:ext>
              </a:extLst>
            </p:cNvPr>
            <p:cNvGrpSpPr/>
            <p:nvPr/>
          </p:nvGrpSpPr>
          <p:grpSpPr>
            <a:xfrm>
              <a:off x="-1" y="6809590"/>
              <a:ext cx="12191869" cy="48410"/>
              <a:chOff x="0" y="678600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413454A4-7480-4B5E-B17E-3114D9A72807}"/>
                  </a:ext>
                </a:extLst>
              </p:cNvPr>
              <p:cNvSpPr/>
              <p:nvPr/>
            </p:nvSpPr>
            <p:spPr>
              <a:xfrm>
                <a:off x="0" y="6786000"/>
                <a:ext cx="9144000" cy="36000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7F9B8776-A679-4459-B9F0-371DBE1146DC}"/>
                  </a:ext>
                </a:extLst>
              </p:cNvPr>
              <p:cNvSpPr/>
              <p:nvPr/>
            </p:nvSpPr>
            <p:spPr>
              <a:xfrm>
                <a:off x="8555830" y="6786000"/>
                <a:ext cx="588169" cy="3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</p:grpSp>
        <p:sp>
          <p:nvSpPr>
            <p:cNvPr id="41" name="이등변 삼각형 40">
              <a:extLst>
                <a:ext uri="{FF2B5EF4-FFF2-40B4-BE49-F238E27FC236}">
                  <a16:creationId xmlns="" xmlns:a16="http://schemas.microsoft.com/office/drawing/2014/main" id="{2238D70B-C51B-4967-82D4-E816EC9FCC1C}"/>
                </a:ext>
              </a:extLst>
            </p:cNvPr>
            <p:cNvSpPr/>
            <p:nvPr/>
          </p:nvSpPr>
          <p:spPr>
            <a:xfrm>
              <a:off x="11641209" y="6721475"/>
              <a:ext cx="172123" cy="107576"/>
            </a:xfrm>
            <a:prstGeom prst="triangle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a typeface="나눔바른고딕" panose="020B0603020101020101"/>
              </a:endParaRPr>
            </a:p>
          </p:txBody>
        </p:sp>
      </p:grp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571934488" descr="EMB00000d881c08">
            <a:extLst>
              <a:ext uri="{FF2B5EF4-FFF2-40B4-BE49-F238E27FC236}">
                <a16:creationId xmlns="" xmlns:a16="http://schemas.microsoft.com/office/drawing/2014/main" id="{2DF1E9E4-43F8-45DF-B374-AA54F79B67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471" b="79719"/>
          <a:stretch/>
        </p:blipFill>
        <p:spPr bwMode="auto">
          <a:xfrm>
            <a:off x="2605002" y="1275380"/>
            <a:ext cx="8016770" cy="7068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4" name="그룹 73">
            <a:extLst>
              <a:ext uri="{FF2B5EF4-FFF2-40B4-BE49-F238E27FC236}">
                <a16:creationId xmlns="" xmlns:a16="http://schemas.microsoft.com/office/drawing/2014/main" id="{9A392C57-DEF5-42E6-B1B1-2997BE2B1E5F}"/>
              </a:ext>
            </a:extLst>
          </p:cNvPr>
          <p:cNvGrpSpPr/>
          <p:nvPr/>
        </p:nvGrpSpPr>
        <p:grpSpPr>
          <a:xfrm>
            <a:off x="6717460" y="2541455"/>
            <a:ext cx="5023560" cy="3941424"/>
            <a:chOff x="6980181" y="2327292"/>
            <a:chExt cx="4661028" cy="3656986"/>
          </a:xfrm>
        </p:grpSpPr>
        <p:sp>
          <p:nvSpPr>
            <p:cNvPr id="69" name="타원 68">
              <a:extLst>
                <a:ext uri="{FF2B5EF4-FFF2-40B4-BE49-F238E27FC236}">
                  <a16:creationId xmlns="" xmlns:a16="http://schemas.microsoft.com/office/drawing/2014/main" id="{7F3EDAC1-7FB1-486C-81BF-4756FBFE818F}"/>
                </a:ext>
              </a:extLst>
            </p:cNvPr>
            <p:cNvSpPr/>
            <p:nvPr/>
          </p:nvSpPr>
          <p:spPr>
            <a:xfrm>
              <a:off x="8463676" y="2327292"/>
              <a:ext cx="1641747" cy="1641748"/>
            </a:xfrm>
            <a:prstGeom prst="ellipse">
              <a:avLst/>
            </a:prstGeom>
            <a:noFill/>
            <a:ln w="28575">
              <a:solidFill>
                <a:srgbClr val="036FB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스웨거 TTF" panose="020B0600000101010101" pitchFamily="50" charset="-127"/>
                <a:ea typeface="스웨거 TTF" panose="020B0600000101010101" pitchFamily="50" charset="-127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2AE42B42-D6DB-4089-872D-B9BD7C231DAE}"/>
                </a:ext>
              </a:extLst>
            </p:cNvPr>
            <p:cNvSpPr txBox="1"/>
            <p:nvPr/>
          </p:nvSpPr>
          <p:spPr>
            <a:xfrm>
              <a:off x="8582274" y="2917332"/>
              <a:ext cx="140455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chemeClr val="accent2">
                        <a:alpha val="15000"/>
                      </a:schemeClr>
                    </a:solidFill>
                  </a:ln>
                  <a:solidFill>
                    <a:srgbClr val="036FB6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고용노동부</a:t>
              </a:r>
              <a:endParaRPr lang="en-US" altLang="ko-KR" sz="2400" dirty="0">
                <a:ln>
                  <a:solidFill>
                    <a:schemeClr val="accent2">
                      <a:alpha val="15000"/>
                    </a:schemeClr>
                  </a:solidFill>
                </a:ln>
                <a:solidFill>
                  <a:srgbClr val="036FB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7" name="타원 56">
              <a:extLst>
                <a:ext uri="{FF2B5EF4-FFF2-40B4-BE49-F238E27FC236}">
                  <a16:creationId xmlns="" xmlns:a16="http://schemas.microsoft.com/office/drawing/2014/main" id="{83A2ECB1-A7F0-42A6-80FB-80609270311D}"/>
                </a:ext>
              </a:extLst>
            </p:cNvPr>
            <p:cNvSpPr/>
            <p:nvPr/>
          </p:nvSpPr>
          <p:spPr>
            <a:xfrm>
              <a:off x="6980181" y="4342530"/>
              <a:ext cx="1641748" cy="1641748"/>
            </a:xfrm>
            <a:prstGeom prst="ellipse">
              <a:avLst/>
            </a:prstGeom>
            <a:noFill/>
            <a:ln w="28575">
              <a:solidFill>
                <a:srgbClr val="F6BD0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solidFill>
                  <a:srgbClr val="F6BD09"/>
                </a:solidFill>
                <a:latin typeface="스웨거 TTF" panose="020B0600000101010101" pitchFamily="50" charset="-127"/>
                <a:ea typeface="스웨거 TTF" panose="020B0600000101010101" pitchFamily="50" charset="-127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9B453B51-8C8D-4572-9206-C32C70F1DE12}"/>
                </a:ext>
              </a:extLst>
            </p:cNvPr>
            <p:cNvSpPr txBox="1"/>
            <p:nvPr/>
          </p:nvSpPr>
          <p:spPr>
            <a:xfrm>
              <a:off x="7211792" y="4932569"/>
              <a:ext cx="11785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chemeClr val="accent4">
                        <a:alpha val="15000"/>
                      </a:schemeClr>
                    </a:solidFill>
                  </a:ln>
                  <a:solidFill>
                    <a:schemeClr val="accent4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고용센터</a:t>
              </a:r>
              <a:endParaRPr lang="en-US" altLang="ko-KR" sz="2400" dirty="0">
                <a:ln>
                  <a:solidFill>
                    <a:schemeClr val="accent4">
                      <a:alpha val="15000"/>
                    </a:schemeClr>
                  </a:solidFill>
                </a:ln>
                <a:solidFill>
                  <a:schemeClr val="accent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9" name="타원 58">
              <a:extLst>
                <a:ext uri="{FF2B5EF4-FFF2-40B4-BE49-F238E27FC236}">
                  <a16:creationId xmlns="" xmlns:a16="http://schemas.microsoft.com/office/drawing/2014/main" id="{611D66FC-CA3B-4126-8A74-BD97F1C7FF06}"/>
                </a:ext>
              </a:extLst>
            </p:cNvPr>
            <p:cNvSpPr/>
            <p:nvPr/>
          </p:nvSpPr>
          <p:spPr>
            <a:xfrm>
              <a:off x="9999461" y="4342529"/>
              <a:ext cx="1641748" cy="1641748"/>
            </a:xfrm>
            <a:prstGeom prst="ellipse">
              <a:avLst/>
            </a:prstGeom>
            <a:noFill/>
            <a:ln w="28575">
              <a:solidFill>
                <a:srgbClr val="99BB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스웨거 TTF" panose="020B0600000101010101" pitchFamily="50" charset="-127"/>
                <a:ea typeface="스웨거 TTF" panose="020B0600000101010101" pitchFamily="50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="" xmlns:a16="http://schemas.microsoft.com/office/drawing/2014/main" id="{A90528A0-1606-4DA0-8692-C94CEEB429FB}"/>
                </a:ext>
              </a:extLst>
            </p:cNvPr>
            <p:cNvSpPr txBox="1"/>
            <p:nvPr/>
          </p:nvSpPr>
          <p:spPr>
            <a:xfrm>
              <a:off x="10359313" y="4915450"/>
              <a:ext cx="92204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chemeClr val="accent1">
                        <a:alpha val="15000"/>
                      </a:schemeClr>
                    </a:solidFill>
                  </a:ln>
                  <a:solidFill>
                    <a:srgbClr val="99BB6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노동청</a:t>
              </a:r>
              <a:endParaRPr lang="en-US" altLang="ko-KR" sz="2400" dirty="0">
                <a:ln>
                  <a:solidFill>
                    <a:schemeClr val="accent1">
                      <a:alpha val="15000"/>
                    </a:schemeClr>
                  </a:solidFill>
                </a:ln>
                <a:solidFill>
                  <a:srgbClr val="99BB6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grpSp>
          <p:nvGrpSpPr>
            <p:cNvPr id="63" name="그룹 62">
              <a:extLst>
                <a:ext uri="{FF2B5EF4-FFF2-40B4-BE49-F238E27FC236}">
                  <a16:creationId xmlns="" xmlns:a16="http://schemas.microsoft.com/office/drawing/2014/main" id="{50A14D1F-26C5-43C8-A191-FFA06C3DCA22}"/>
                </a:ext>
              </a:extLst>
            </p:cNvPr>
            <p:cNvGrpSpPr/>
            <p:nvPr/>
          </p:nvGrpSpPr>
          <p:grpSpPr>
            <a:xfrm rot="18890438">
              <a:off x="7992412" y="3775450"/>
              <a:ext cx="570924" cy="429129"/>
              <a:chOff x="5877016" y="2494625"/>
              <a:chExt cx="896646" cy="673955"/>
            </a:xfrm>
            <a:solidFill>
              <a:schemeClr val="tx1"/>
            </a:solidFill>
          </p:grpSpPr>
          <p:sp>
            <p:nvSpPr>
              <p:cNvPr id="67" name="화살표: 오른쪽 66">
                <a:extLst>
                  <a:ext uri="{FF2B5EF4-FFF2-40B4-BE49-F238E27FC236}">
                    <a16:creationId xmlns="" xmlns:a16="http://schemas.microsoft.com/office/drawing/2014/main" id="{8CEA53C7-BC50-47C3-A9D9-88FA0284C9B7}"/>
                  </a:ext>
                </a:extLst>
              </p:cNvPr>
              <p:cNvSpPr/>
              <p:nvPr/>
            </p:nvSpPr>
            <p:spPr>
              <a:xfrm>
                <a:off x="5877017" y="2494625"/>
                <a:ext cx="896645" cy="292963"/>
              </a:xfrm>
              <a:prstGeom prst="rightArrow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스웨거 TTF" panose="020B0600000101010101" pitchFamily="50" charset="-127"/>
                  <a:ea typeface="스웨거 TTF" panose="020B0600000101010101" pitchFamily="50" charset="-127"/>
                </a:endParaRPr>
              </a:p>
            </p:txBody>
          </p:sp>
          <p:sp>
            <p:nvSpPr>
              <p:cNvPr id="68" name="화살표: 오른쪽 67">
                <a:extLst>
                  <a:ext uri="{FF2B5EF4-FFF2-40B4-BE49-F238E27FC236}">
                    <a16:creationId xmlns="" xmlns:a16="http://schemas.microsoft.com/office/drawing/2014/main" id="{C5B953A9-CA30-4180-8EC5-CE899F1B817B}"/>
                  </a:ext>
                </a:extLst>
              </p:cNvPr>
              <p:cNvSpPr/>
              <p:nvPr/>
            </p:nvSpPr>
            <p:spPr>
              <a:xfrm flipH="1">
                <a:off x="5877016" y="2875617"/>
                <a:ext cx="896645" cy="292963"/>
              </a:xfrm>
              <a:prstGeom prst="rightArrow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스웨거 TTF" panose="020B0600000101010101" pitchFamily="50" charset="-127"/>
                  <a:ea typeface="스웨거 TTF" panose="020B0600000101010101" pitchFamily="50" charset="-127"/>
                </a:endParaRPr>
              </a:p>
            </p:txBody>
          </p:sp>
        </p:grpSp>
        <p:grpSp>
          <p:nvGrpSpPr>
            <p:cNvPr id="64" name="그룹 63">
              <a:extLst>
                <a:ext uri="{FF2B5EF4-FFF2-40B4-BE49-F238E27FC236}">
                  <a16:creationId xmlns="" xmlns:a16="http://schemas.microsoft.com/office/drawing/2014/main" id="{6E0B4ED6-F589-439C-9FBD-965EF6760635}"/>
                </a:ext>
              </a:extLst>
            </p:cNvPr>
            <p:cNvGrpSpPr/>
            <p:nvPr/>
          </p:nvGrpSpPr>
          <p:grpSpPr>
            <a:xfrm rot="2709562" flipH="1">
              <a:off x="9895416" y="3846280"/>
              <a:ext cx="570924" cy="429129"/>
              <a:chOff x="5877016" y="2494625"/>
              <a:chExt cx="896646" cy="673955"/>
            </a:xfrm>
            <a:solidFill>
              <a:schemeClr val="tx1"/>
            </a:solidFill>
          </p:grpSpPr>
          <p:sp>
            <p:nvSpPr>
              <p:cNvPr id="65" name="화살표: 오른쪽 64">
                <a:extLst>
                  <a:ext uri="{FF2B5EF4-FFF2-40B4-BE49-F238E27FC236}">
                    <a16:creationId xmlns="" xmlns:a16="http://schemas.microsoft.com/office/drawing/2014/main" id="{CC11A8AD-B1D9-46F6-B66A-EF5EBCFFE622}"/>
                  </a:ext>
                </a:extLst>
              </p:cNvPr>
              <p:cNvSpPr/>
              <p:nvPr/>
            </p:nvSpPr>
            <p:spPr>
              <a:xfrm>
                <a:off x="5877017" y="2494625"/>
                <a:ext cx="896645" cy="292963"/>
              </a:xfrm>
              <a:prstGeom prst="rightArrow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스웨거 TTF" panose="020B0600000101010101" pitchFamily="50" charset="-127"/>
                  <a:ea typeface="스웨거 TTF" panose="020B0600000101010101" pitchFamily="50" charset="-127"/>
                </a:endParaRPr>
              </a:p>
            </p:txBody>
          </p:sp>
          <p:sp>
            <p:nvSpPr>
              <p:cNvPr id="66" name="화살표: 오른쪽 65">
                <a:extLst>
                  <a:ext uri="{FF2B5EF4-FFF2-40B4-BE49-F238E27FC236}">
                    <a16:creationId xmlns="" xmlns:a16="http://schemas.microsoft.com/office/drawing/2014/main" id="{B540278D-C1DF-454B-BE36-D4AA01A7F9AE}"/>
                  </a:ext>
                </a:extLst>
              </p:cNvPr>
              <p:cNvSpPr/>
              <p:nvPr/>
            </p:nvSpPr>
            <p:spPr>
              <a:xfrm flipH="1">
                <a:off x="5877016" y="2875617"/>
                <a:ext cx="896645" cy="292963"/>
              </a:xfrm>
              <a:prstGeom prst="rightArrow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스웨거 TTF" panose="020B0600000101010101" pitchFamily="50" charset="-127"/>
                  <a:ea typeface="스웨거 TTF" panose="020B0600000101010101" pitchFamily="50" charset="-127"/>
                </a:endParaRPr>
              </a:p>
            </p:txBody>
          </p:sp>
        </p:grpSp>
      </p:grpSp>
      <p:sp>
        <p:nvSpPr>
          <p:cNvPr id="54" name="말풍선: 모서리가 둥근 사각형 53">
            <a:extLst>
              <a:ext uri="{FF2B5EF4-FFF2-40B4-BE49-F238E27FC236}">
                <a16:creationId xmlns="" xmlns:a16="http://schemas.microsoft.com/office/drawing/2014/main" id="{7A95458A-EE37-474A-928C-CC4FE2BE445C}"/>
              </a:ext>
            </a:extLst>
          </p:cNvPr>
          <p:cNvSpPr/>
          <p:nvPr/>
        </p:nvSpPr>
        <p:spPr>
          <a:xfrm>
            <a:off x="594340" y="2259833"/>
            <a:ext cx="4651440" cy="1270237"/>
          </a:xfrm>
          <a:prstGeom prst="wedgeRoundRectCallout">
            <a:avLst>
              <a:gd name="adj1" fmla="val -7378"/>
              <a:gd name="adj2" fmla="val 103241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국민들이 쉽고 편하게 필요한 도움을 받을 수 있도록 </a:t>
            </a:r>
            <a:r>
              <a:rPr lang="en-US" altLang="ko-KR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고용</a:t>
            </a:r>
            <a:r>
              <a:rPr lang="en-US" altLang="ko-KR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&gt;, &lt;</a:t>
            </a:r>
            <a:r>
              <a:rPr lang="ko-KR" altLang="en-US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복지</a:t>
            </a:r>
            <a:r>
              <a:rPr lang="en-US" altLang="ko-KR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&gt;, &lt;</a:t>
            </a:r>
            <a:r>
              <a:rPr lang="ko-KR" altLang="en-US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서민금융</a:t>
            </a:r>
            <a:r>
              <a:rPr lang="en-US" altLang="ko-KR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서비스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한 곳에서 </a:t>
            </a:r>
            <a:r>
              <a:rPr lang="en-US" altLang="ko-KR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One-stop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지원하는 </a:t>
            </a:r>
            <a:r>
              <a:rPr lang="ko-KR" altLang="en-US" dirty="0">
                <a:solidFill>
                  <a:schemeClr val="accent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협업모델</a:t>
            </a:r>
            <a:endParaRPr lang="en-US" altLang="ko-KR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3" name="그림 72">
            <a:extLst>
              <a:ext uri="{FF2B5EF4-FFF2-40B4-BE49-F238E27FC236}">
                <a16:creationId xmlns="" xmlns:a16="http://schemas.microsoft.com/office/drawing/2014/main" id="{0058C172-48EB-45D2-8A40-7D2D923DB4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732" y="4220301"/>
            <a:ext cx="2262577" cy="2262577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E170B71D-8E0C-4C93-9B04-73537E1584F1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고용복지센터</a:t>
            </a:r>
          </a:p>
        </p:txBody>
      </p:sp>
      <p:sp>
        <p:nvSpPr>
          <p:cNvPr id="78" name="화살표: 오른쪽 26">
            <a:extLst>
              <a:ext uri="{FF2B5EF4-FFF2-40B4-BE49-F238E27FC236}">
                <a16:creationId xmlns="" xmlns:a16="http://schemas.microsoft.com/office/drawing/2014/main" id="{8CD41A68-F7C2-4A1B-9193-6081CE6A06C2}"/>
              </a:ext>
            </a:extLst>
          </p:cNvPr>
          <p:cNvSpPr/>
          <p:nvPr/>
        </p:nvSpPr>
        <p:spPr>
          <a:xfrm>
            <a:off x="5647290" y="4028620"/>
            <a:ext cx="825922" cy="84734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7375E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098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2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9394581B-B7A3-4F8A-B63A-748BE2E384EB}"/>
              </a:ext>
            </a:extLst>
          </p:cNvPr>
          <p:cNvGrpSpPr/>
          <p:nvPr/>
        </p:nvGrpSpPr>
        <p:grpSpPr>
          <a:xfrm>
            <a:off x="-1" y="6721475"/>
            <a:ext cx="12191869" cy="136525"/>
            <a:chOff x="-1" y="6721475"/>
            <a:chExt cx="12191869" cy="136525"/>
          </a:xfrm>
        </p:grpSpPr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29176C85-6E00-4E01-A456-934545968D50}"/>
                </a:ext>
              </a:extLst>
            </p:cNvPr>
            <p:cNvGrpSpPr/>
            <p:nvPr/>
          </p:nvGrpSpPr>
          <p:grpSpPr>
            <a:xfrm>
              <a:off x="-1" y="6809590"/>
              <a:ext cx="12191869" cy="48410"/>
              <a:chOff x="0" y="678600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413454A4-7480-4B5E-B17E-3114D9A72807}"/>
                  </a:ext>
                </a:extLst>
              </p:cNvPr>
              <p:cNvSpPr/>
              <p:nvPr/>
            </p:nvSpPr>
            <p:spPr>
              <a:xfrm>
                <a:off x="0" y="6786000"/>
                <a:ext cx="9144000" cy="36000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7F9B8776-A679-4459-B9F0-371DBE1146DC}"/>
                  </a:ext>
                </a:extLst>
              </p:cNvPr>
              <p:cNvSpPr/>
              <p:nvPr/>
            </p:nvSpPr>
            <p:spPr>
              <a:xfrm>
                <a:off x="8555830" y="6786000"/>
                <a:ext cx="588169" cy="3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</p:grpSp>
        <p:sp>
          <p:nvSpPr>
            <p:cNvPr id="41" name="이등변 삼각형 40">
              <a:extLst>
                <a:ext uri="{FF2B5EF4-FFF2-40B4-BE49-F238E27FC236}">
                  <a16:creationId xmlns="" xmlns:a16="http://schemas.microsoft.com/office/drawing/2014/main" id="{2238D70B-C51B-4967-82D4-E816EC9FCC1C}"/>
                </a:ext>
              </a:extLst>
            </p:cNvPr>
            <p:cNvSpPr/>
            <p:nvPr/>
          </p:nvSpPr>
          <p:spPr>
            <a:xfrm>
              <a:off x="11641209" y="6721475"/>
              <a:ext cx="172123" cy="107576"/>
            </a:xfrm>
            <a:prstGeom prst="triangle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a typeface="나눔바른고딕" panose="020B0603020101020101"/>
              </a:endParaRPr>
            </a:p>
          </p:txBody>
        </p:sp>
      </p:grp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A736E34-EF06-47C1-AD5A-E64E0780EC41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주요서비스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A60E9C97-7192-476A-B49D-D496E2670BA9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다양한 서비스를 제공</a:t>
            </a:r>
          </a:p>
        </p:txBody>
      </p:sp>
      <p:pic>
        <p:nvPicPr>
          <p:cNvPr id="2050" name="_x571937728" descr="EMB00000d881c0a">
            <a:extLst>
              <a:ext uri="{FF2B5EF4-FFF2-40B4-BE49-F238E27FC236}">
                <a16:creationId xmlns="" xmlns:a16="http://schemas.microsoft.com/office/drawing/2014/main" id="{2123A38A-812F-4E35-9AFA-1F7E704EF2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212" r="345" b="1342"/>
          <a:stretch/>
        </p:blipFill>
        <p:spPr bwMode="auto">
          <a:xfrm>
            <a:off x="607527" y="1456670"/>
            <a:ext cx="5746377" cy="4927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ED23AA2-9598-4A3E-A2A0-6087DD0BC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571937296" descr="EMB00000d881c0b">
            <a:extLst>
              <a:ext uri="{FF2B5EF4-FFF2-40B4-BE49-F238E27FC236}">
                <a16:creationId xmlns="" xmlns:a16="http://schemas.microsoft.com/office/drawing/2014/main" id="{DEE8F09F-5D5B-417A-B64E-3D7811BA7C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" r="-1286" b="204"/>
          <a:stretch/>
        </p:blipFill>
        <p:spPr bwMode="auto">
          <a:xfrm>
            <a:off x="6399623" y="1137198"/>
            <a:ext cx="5545276" cy="54672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2374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사각형: 모서리가 접힌 도형 81">
            <a:extLst>
              <a:ext uri="{FF2B5EF4-FFF2-40B4-BE49-F238E27FC236}">
                <a16:creationId xmlns="" xmlns:a16="http://schemas.microsoft.com/office/drawing/2014/main" id="{2156B24E-921E-4F20-9C74-FEC5040DC337}"/>
              </a:ext>
            </a:extLst>
          </p:cNvPr>
          <p:cNvSpPr/>
          <p:nvPr/>
        </p:nvSpPr>
        <p:spPr>
          <a:xfrm>
            <a:off x="5656728" y="3851726"/>
            <a:ext cx="6270229" cy="2098500"/>
          </a:xfrm>
          <a:prstGeom prst="foldedCorner">
            <a:avLst>
              <a:gd name="adj" fmla="val 25556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6" name="사각형: 모서리가 접힌 도형 25">
            <a:extLst>
              <a:ext uri="{FF2B5EF4-FFF2-40B4-BE49-F238E27FC236}">
                <a16:creationId xmlns="" xmlns:a16="http://schemas.microsoft.com/office/drawing/2014/main" id="{C814DA62-0986-4364-A165-22C71CFF8C99}"/>
              </a:ext>
            </a:extLst>
          </p:cNvPr>
          <p:cNvSpPr/>
          <p:nvPr/>
        </p:nvSpPr>
        <p:spPr>
          <a:xfrm>
            <a:off x="5673511" y="1991398"/>
            <a:ext cx="6293202" cy="1129666"/>
          </a:xfrm>
          <a:prstGeom prst="foldedCorner">
            <a:avLst>
              <a:gd name="adj" fmla="val 25556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2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9394581B-B7A3-4F8A-B63A-748BE2E384EB}"/>
              </a:ext>
            </a:extLst>
          </p:cNvPr>
          <p:cNvGrpSpPr/>
          <p:nvPr/>
        </p:nvGrpSpPr>
        <p:grpSpPr>
          <a:xfrm>
            <a:off x="-1" y="6721475"/>
            <a:ext cx="12191869" cy="136525"/>
            <a:chOff x="-1" y="6721475"/>
            <a:chExt cx="12191869" cy="136525"/>
          </a:xfrm>
        </p:grpSpPr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29176C85-6E00-4E01-A456-934545968D50}"/>
                </a:ext>
              </a:extLst>
            </p:cNvPr>
            <p:cNvGrpSpPr/>
            <p:nvPr/>
          </p:nvGrpSpPr>
          <p:grpSpPr>
            <a:xfrm>
              <a:off x="-1" y="6809590"/>
              <a:ext cx="12191869" cy="48410"/>
              <a:chOff x="0" y="678600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413454A4-7480-4B5E-B17E-3114D9A72807}"/>
                  </a:ext>
                </a:extLst>
              </p:cNvPr>
              <p:cNvSpPr/>
              <p:nvPr/>
            </p:nvSpPr>
            <p:spPr>
              <a:xfrm>
                <a:off x="0" y="6786000"/>
                <a:ext cx="9144000" cy="36000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7F9B8776-A679-4459-B9F0-371DBE1146DC}"/>
                  </a:ext>
                </a:extLst>
              </p:cNvPr>
              <p:cNvSpPr/>
              <p:nvPr/>
            </p:nvSpPr>
            <p:spPr>
              <a:xfrm>
                <a:off x="8555830" y="6786000"/>
                <a:ext cx="588169" cy="3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</p:grpSp>
        <p:sp>
          <p:nvSpPr>
            <p:cNvPr id="41" name="이등변 삼각형 40">
              <a:extLst>
                <a:ext uri="{FF2B5EF4-FFF2-40B4-BE49-F238E27FC236}">
                  <a16:creationId xmlns="" xmlns:a16="http://schemas.microsoft.com/office/drawing/2014/main" id="{2238D70B-C51B-4967-82D4-E816EC9FCC1C}"/>
                </a:ext>
              </a:extLst>
            </p:cNvPr>
            <p:cNvSpPr/>
            <p:nvPr/>
          </p:nvSpPr>
          <p:spPr>
            <a:xfrm>
              <a:off x="11641209" y="6721475"/>
              <a:ext cx="172123" cy="107576"/>
            </a:xfrm>
            <a:prstGeom prst="triangle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a typeface="나눔바른고딕" panose="020B0603020101020101"/>
              </a:endParaRPr>
            </a:p>
          </p:txBody>
        </p:sp>
      </p:grp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A736E34-EF06-47C1-AD5A-E64E0780EC41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주요서비스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A60E9C97-7192-476A-B49D-D496E2670BA9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실업급여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ED23AA2-9598-4A3E-A2A0-6087DD0BC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F46B2A1C-A13F-4EEC-9581-741204ED7ED4}"/>
              </a:ext>
            </a:extLst>
          </p:cNvPr>
          <p:cNvSpPr/>
          <p:nvPr/>
        </p:nvSpPr>
        <p:spPr>
          <a:xfrm>
            <a:off x="5929961" y="2136410"/>
            <a:ext cx="50163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구직활동을 할 때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, </a:t>
            </a:r>
          </a:p>
          <a:p>
            <a:pPr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생활안정을 도모하기 위해 지급되는 지원금</a:t>
            </a:r>
            <a:endParaRPr lang="ko-KR" altLang="en-US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도현"/>
            </a:endParaRPr>
          </a:p>
        </p:txBody>
      </p:sp>
      <p:grpSp>
        <p:nvGrpSpPr>
          <p:cNvPr id="49" name="그룹 48">
            <a:extLst>
              <a:ext uri="{FF2B5EF4-FFF2-40B4-BE49-F238E27FC236}">
                <a16:creationId xmlns="" xmlns:a16="http://schemas.microsoft.com/office/drawing/2014/main" id="{2AC3E142-C3FA-4F0C-B646-250FCDC341E5}"/>
              </a:ext>
            </a:extLst>
          </p:cNvPr>
          <p:cNvGrpSpPr/>
          <p:nvPr/>
        </p:nvGrpSpPr>
        <p:grpSpPr>
          <a:xfrm>
            <a:off x="5750216" y="1725908"/>
            <a:ext cx="2697665" cy="461665"/>
            <a:chOff x="6263140" y="998026"/>
            <a:chExt cx="2697665" cy="461665"/>
          </a:xfrm>
        </p:grpSpPr>
        <p:grpSp>
          <p:nvGrpSpPr>
            <p:cNvPr id="50" name="그룹 49">
              <a:extLst>
                <a:ext uri="{FF2B5EF4-FFF2-40B4-BE49-F238E27FC236}">
                  <a16:creationId xmlns="" xmlns:a16="http://schemas.microsoft.com/office/drawing/2014/main" id="{2E8921D6-3D38-4DD5-8667-C78F5102A107}"/>
                </a:ext>
              </a:extLst>
            </p:cNvPr>
            <p:cNvGrpSpPr/>
            <p:nvPr/>
          </p:nvGrpSpPr>
          <p:grpSpPr>
            <a:xfrm>
              <a:off x="6263140" y="1020947"/>
              <a:ext cx="2697665" cy="399396"/>
              <a:chOff x="741541" y="1737088"/>
              <a:chExt cx="2697665" cy="399396"/>
            </a:xfrm>
          </p:grpSpPr>
          <p:sp>
            <p:nvSpPr>
              <p:cNvPr id="52" name="직사각형 51">
                <a:extLst>
                  <a:ext uri="{FF2B5EF4-FFF2-40B4-BE49-F238E27FC236}">
                    <a16:creationId xmlns="" xmlns:a16="http://schemas.microsoft.com/office/drawing/2014/main" id="{8EDA0B78-A7EF-4B4D-897B-C6FC7D999E50}"/>
                  </a:ext>
                </a:extLst>
              </p:cNvPr>
              <p:cNvSpPr/>
              <p:nvPr/>
            </p:nvSpPr>
            <p:spPr>
              <a:xfrm>
                <a:off x="1049278" y="1737088"/>
                <a:ext cx="2389928" cy="399396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rgbClr val="17375E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4" name="직사각형 53">
                <a:extLst>
                  <a:ext uri="{FF2B5EF4-FFF2-40B4-BE49-F238E27FC236}">
                    <a16:creationId xmlns="" xmlns:a16="http://schemas.microsoft.com/office/drawing/2014/main" id="{337C08D3-2E2D-4251-993E-51810F31BCCD}"/>
                  </a:ext>
                </a:extLst>
              </p:cNvPr>
              <p:cNvSpPr/>
              <p:nvPr/>
            </p:nvSpPr>
            <p:spPr>
              <a:xfrm>
                <a:off x="741541" y="1737088"/>
                <a:ext cx="318215" cy="399396"/>
              </a:xfrm>
              <a:prstGeom prst="rect">
                <a:avLst/>
              </a:prstGeom>
              <a:solidFill>
                <a:srgbClr val="17375E"/>
              </a:solidFill>
              <a:ln w="6350">
                <a:solidFill>
                  <a:srgbClr val="1E2186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A1CF102F-542C-4671-AE08-2D5F56E92416}"/>
                </a:ext>
              </a:extLst>
            </p:cNvPr>
            <p:cNvSpPr txBox="1"/>
            <p:nvPr/>
          </p:nvSpPr>
          <p:spPr>
            <a:xfrm>
              <a:off x="7139711" y="998026"/>
              <a:ext cx="125226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solidFill>
                    <a:srgbClr val="17375E"/>
                  </a:solidFill>
                  <a:latin typeface="스웨거 TTF" panose="020B0600000101010101" pitchFamily="50" charset="-127"/>
                  <a:ea typeface="스웨거 TTF" panose="020B0600000101010101" pitchFamily="50" charset="-127"/>
                </a:rPr>
                <a:t>실업급여란</a:t>
              </a:r>
              <a:r>
                <a:rPr lang="en-US" altLang="ko-KR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solidFill>
                    <a:srgbClr val="17375E"/>
                  </a:solidFill>
                  <a:latin typeface="스웨거 TTF" panose="020B0600000101010101" pitchFamily="50" charset="-127"/>
                  <a:ea typeface="스웨거 TTF" panose="020B0600000101010101" pitchFamily="50" charset="-127"/>
                </a:rPr>
                <a:t>?</a:t>
              </a:r>
              <a:endParaRPr lang="ko-KR" altLang="en-US" sz="2400" dirty="0">
                <a:ln>
                  <a:solidFill>
                    <a:srgbClr val="1E2186">
                      <a:alpha val="15000"/>
                    </a:srgbClr>
                  </a:solidFill>
                </a:ln>
                <a:solidFill>
                  <a:srgbClr val="17375E"/>
                </a:solidFill>
                <a:latin typeface="스웨거 TTF" panose="020B0600000101010101" pitchFamily="50" charset="-127"/>
                <a:ea typeface="스웨거 TTF" panose="020B0600000101010101" pitchFamily="50" charset="-127"/>
              </a:endParaRPr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52C9EFEB-BF9A-4DEC-AB23-72CD0F2E8A12}"/>
              </a:ext>
            </a:extLst>
          </p:cNvPr>
          <p:cNvSpPr/>
          <p:nvPr/>
        </p:nvSpPr>
        <p:spPr>
          <a:xfrm>
            <a:off x="5800023" y="4082118"/>
            <a:ext cx="6166689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실직 전 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18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개월 동안에 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180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일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이상 고용보험 가입 여부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최종 사업장에서 개인 </a:t>
            </a:r>
            <a:r>
              <a:rPr lang="ko-KR" altLang="en-US" kern="0" dirty="0" smtClean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사정이나 중과실로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해고되었는가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도현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근로의 의사와 능력을 가지고 적극적으로 구직활동 중인가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도현"/>
            </a:endParaRPr>
          </a:p>
        </p:txBody>
      </p:sp>
      <p:grpSp>
        <p:nvGrpSpPr>
          <p:cNvPr id="83" name="그룹 82">
            <a:extLst>
              <a:ext uri="{FF2B5EF4-FFF2-40B4-BE49-F238E27FC236}">
                <a16:creationId xmlns="" xmlns:a16="http://schemas.microsoft.com/office/drawing/2014/main" id="{6008426F-4A58-42B4-8EAA-7A96A74D63CF}"/>
              </a:ext>
            </a:extLst>
          </p:cNvPr>
          <p:cNvGrpSpPr/>
          <p:nvPr/>
        </p:nvGrpSpPr>
        <p:grpSpPr>
          <a:xfrm>
            <a:off x="5733434" y="3586237"/>
            <a:ext cx="2697665" cy="461665"/>
            <a:chOff x="6263140" y="998026"/>
            <a:chExt cx="2697665" cy="461665"/>
          </a:xfrm>
        </p:grpSpPr>
        <p:grpSp>
          <p:nvGrpSpPr>
            <p:cNvPr id="84" name="그룹 83">
              <a:extLst>
                <a:ext uri="{FF2B5EF4-FFF2-40B4-BE49-F238E27FC236}">
                  <a16:creationId xmlns="" xmlns:a16="http://schemas.microsoft.com/office/drawing/2014/main" id="{54BE9A1D-6C5F-4117-8099-9DB05DEC5880}"/>
                </a:ext>
              </a:extLst>
            </p:cNvPr>
            <p:cNvGrpSpPr/>
            <p:nvPr/>
          </p:nvGrpSpPr>
          <p:grpSpPr>
            <a:xfrm>
              <a:off x="6263140" y="1020947"/>
              <a:ext cx="2697665" cy="399396"/>
              <a:chOff x="741541" y="1737088"/>
              <a:chExt cx="2697665" cy="399396"/>
            </a:xfrm>
          </p:grpSpPr>
          <p:sp>
            <p:nvSpPr>
              <p:cNvPr id="86" name="직사각형 85">
                <a:extLst>
                  <a:ext uri="{FF2B5EF4-FFF2-40B4-BE49-F238E27FC236}">
                    <a16:creationId xmlns="" xmlns:a16="http://schemas.microsoft.com/office/drawing/2014/main" id="{37A445FF-6D0D-4AD2-8447-FEA7BB566CB8}"/>
                  </a:ext>
                </a:extLst>
              </p:cNvPr>
              <p:cNvSpPr/>
              <p:nvPr/>
            </p:nvSpPr>
            <p:spPr>
              <a:xfrm>
                <a:off x="1049278" y="1737088"/>
                <a:ext cx="2389928" cy="399396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rgbClr val="17375E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7" name="직사각형 86">
                <a:extLst>
                  <a:ext uri="{FF2B5EF4-FFF2-40B4-BE49-F238E27FC236}">
                    <a16:creationId xmlns="" xmlns:a16="http://schemas.microsoft.com/office/drawing/2014/main" id="{FDEA670B-B494-4671-AB0F-AAB7300FFDD4}"/>
                  </a:ext>
                </a:extLst>
              </p:cNvPr>
              <p:cNvSpPr/>
              <p:nvPr/>
            </p:nvSpPr>
            <p:spPr>
              <a:xfrm>
                <a:off x="741541" y="1737088"/>
                <a:ext cx="318215" cy="399396"/>
              </a:xfrm>
              <a:prstGeom prst="rect">
                <a:avLst/>
              </a:prstGeom>
              <a:solidFill>
                <a:srgbClr val="17375E"/>
              </a:solidFill>
              <a:ln w="6350">
                <a:solidFill>
                  <a:srgbClr val="1E2186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C41E9551-0D5C-445B-835A-7D3FDA98E6B7}"/>
                </a:ext>
              </a:extLst>
            </p:cNvPr>
            <p:cNvSpPr txBox="1"/>
            <p:nvPr/>
          </p:nvSpPr>
          <p:spPr>
            <a:xfrm>
              <a:off x="7138107" y="998026"/>
              <a:ext cx="125547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solidFill>
                    <a:srgbClr val="17375E"/>
                  </a:solidFill>
                  <a:latin typeface="스웨거 TTF" panose="020B0600000101010101" pitchFamily="50" charset="-127"/>
                  <a:ea typeface="스웨거 TTF" panose="020B0600000101010101" pitchFamily="50" charset="-127"/>
                </a:rPr>
                <a:t>지급신청요건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="" xmlns:a16="http://schemas.microsoft.com/office/drawing/2014/main" id="{B25B1C83-9AF3-4AF2-A62A-C2A2B345E4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75" y="2147181"/>
            <a:ext cx="2957855" cy="29578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5190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2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9394581B-B7A3-4F8A-B63A-748BE2E384EB}"/>
              </a:ext>
            </a:extLst>
          </p:cNvPr>
          <p:cNvGrpSpPr/>
          <p:nvPr/>
        </p:nvGrpSpPr>
        <p:grpSpPr>
          <a:xfrm>
            <a:off x="-1" y="6721475"/>
            <a:ext cx="12191869" cy="136525"/>
            <a:chOff x="-1" y="6721475"/>
            <a:chExt cx="12191869" cy="136525"/>
          </a:xfrm>
        </p:grpSpPr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29176C85-6E00-4E01-A456-934545968D50}"/>
                </a:ext>
              </a:extLst>
            </p:cNvPr>
            <p:cNvGrpSpPr/>
            <p:nvPr/>
          </p:nvGrpSpPr>
          <p:grpSpPr>
            <a:xfrm>
              <a:off x="-1" y="6809590"/>
              <a:ext cx="12191869" cy="48410"/>
              <a:chOff x="0" y="678600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413454A4-7480-4B5E-B17E-3114D9A72807}"/>
                  </a:ext>
                </a:extLst>
              </p:cNvPr>
              <p:cNvSpPr/>
              <p:nvPr/>
            </p:nvSpPr>
            <p:spPr>
              <a:xfrm>
                <a:off x="0" y="6786000"/>
                <a:ext cx="9144000" cy="36000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7F9B8776-A679-4459-B9F0-371DBE1146DC}"/>
                  </a:ext>
                </a:extLst>
              </p:cNvPr>
              <p:cNvSpPr/>
              <p:nvPr/>
            </p:nvSpPr>
            <p:spPr>
              <a:xfrm>
                <a:off x="8555830" y="6786000"/>
                <a:ext cx="588169" cy="3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</p:grpSp>
        <p:sp>
          <p:nvSpPr>
            <p:cNvPr id="41" name="이등변 삼각형 40">
              <a:extLst>
                <a:ext uri="{FF2B5EF4-FFF2-40B4-BE49-F238E27FC236}">
                  <a16:creationId xmlns="" xmlns:a16="http://schemas.microsoft.com/office/drawing/2014/main" id="{2238D70B-C51B-4967-82D4-E816EC9FCC1C}"/>
                </a:ext>
              </a:extLst>
            </p:cNvPr>
            <p:cNvSpPr/>
            <p:nvPr/>
          </p:nvSpPr>
          <p:spPr>
            <a:xfrm>
              <a:off x="11641209" y="6721475"/>
              <a:ext cx="172123" cy="107576"/>
            </a:xfrm>
            <a:prstGeom prst="triangle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a typeface="나눔바른고딕" panose="020B0603020101020101"/>
              </a:endParaRPr>
            </a:p>
          </p:txBody>
        </p:sp>
      </p:grp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A736E34-EF06-47C1-AD5A-E64E0780EC41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주요서비스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A60E9C97-7192-476A-B49D-D496E2670BA9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고용안정사업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ED23AA2-9598-4A3E-A2A0-6087DD0BC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F46B2A1C-A13F-4EEC-9581-741204ED7ED4}"/>
              </a:ext>
            </a:extLst>
          </p:cNvPr>
          <p:cNvSpPr/>
          <p:nvPr/>
        </p:nvSpPr>
        <p:spPr>
          <a:xfrm>
            <a:off x="2002437" y="1936651"/>
            <a:ext cx="8126804" cy="937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산업구조의 변화와 기술진보과정에서 근로자의 고용안정을 보장</a:t>
            </a:r>
            <a:endParaRPr lang="en-US" altLang="ko-KR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기업의 고용조정을 합리적으로 지원하는 사업</a:t>
            </a:r>
            <a:endParaRPr lang="ko-KR" altLang="en-US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="" xmlns:a16="http://schemas.microsoft.com/office/drawing/2014/main" id="{B4477D0A-512C-46F7-8286-289CF9A20533}"/>
              </a:ext>
            </a:extLst>
          </p:cNvPr>
          <p:cNvGrpSpPr/>
          <p:nvPr/>
        </p:nvGrpSpPr>
        <p:grpSpPr>
          <a:xfrm>
            <a:off x="1586125" y="4421161"/>
            <a:ext cx="8959429" cy="2067775"/>
            <a:chOff x="1727495" y="4259160"/>
            <a:chExt cx="8959429" cy="2067775"/>
          </a:xfrm>
        </p:grpSpPr>
        <p:sp>
          <p:nvSpPr>
            <p:cNvPr id="2" name="직사각형 1">
              <a:extLst>
                <a:ext uri="{FF2B5EF4-FFF2-40B4-BE49-F238E27FC236}">
                  <a16:creationId xmlns="" xmlns:a16="http://schemas.microsoft.com/office/drawing/2014/main" id="{6FF4BBC2-1D80-4DBD-857E-84B3F8FEB81F}"/>
                </a:ext>
              </a:extLst>
            </p:cNvPr>
            <p:cNvSpPr/>
            <p:nvPr/>
          </p:nvSpPr>
          <p:spPr>
            <a:xfrm>
              <a:off x="1727495" y="4261165"/>
              <a:ext cx="1949929" cy="2065768"/>
            </a:xfrm>
            <a:prstGeom prst="rect">
              <a:avLst/>
            </a:prstGeom>
            <a:solidFill>
              <a:srgbClr val="17375E"/>
            </a:solidFill>
            <a:ln w="57150">
              <a:solidFill>
                <a:srgbClr val="1737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교대제 </a:t>
              </a:r>
              <a:endPara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algn="ctr"/>
              <a:r>
                <a:rPr lang="ko-KR" altLang="en-US" sz="2000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도입</a:t>
              </a:r>
              <a:r>
                <a:rPr lang="ko-KR" altLang="en-US" sz="2000" dirty="0"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과 </a:t>
              </a:r>
              <a:r>
                <a:rPr lang="ko-KR" altLang="en-US" sz="2000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확대</a:t>
              </a: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="" xmlns:a16="http://schemas.microsoft.com/office/drawing/2014/main" id="{54245A8D-BAB1-4EF7-B8E2-870C2DFBFE45}"/>
                </a:ext>
              </a:extLst>
            </p:cNvPr>
            <p:cNvSpPr/>
            <p:nvPr/>
          </p:nvSpPr>
          <p:spPr>
            <a:xfrm>
              <a:off x="4063995" y="4259160"/>
              <a:ext cx="1949929" cy="2067773"/>
            </a:xfrm>
            <a:prstGeom prst="rect">
              <a:avLst/>
            </a:prstGeom>
            <a:noFill/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고용환경개선</a:t>
              </a: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="" xmlns:a16="http://schemas.microsoft.com/office/drawing/2014/main" id="{60C8C0F2-0D19-4A27-A76E-203B49387EEB}"/>
                </a:ext>
              </a:extLst>
            </p:cNvPr>
            <p:cNvSpPr/>
            <p:nvPr/>
          </p:nvSpPr>
          <p:spPr>
            <a:xfrm>
              <a:off x="6400495" y="4259161"/>
              <a:ext cx="1949929" cy="2067774"/>
            </a:xfrm>
            <a:prstGeom prst="rect">
              <a:avLst/>
            </a:prstGeom>
            <a:solidFill>
              <a:srgbClr val="17375E"/>
            </a:solidFill>
            <a:ln w="57150">
              <a:solidFill>
                <a:srgbClr val="1737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전문인력채용</a:t>
              </a:r>
            </a:p>
          </p:txBody>
        </p:sp>
        <p:sp>
          <p:nvSpPr>
            <p:cNvPr id="48" name="직사각형 47">
              <a:extLst>
                <a:ext uri="{FF2B5EF4-FFF2-40B4-BE49-F238E27FC236}">
                  <a16:creationId xmlns="" xmlns:a16="http://schemas.microsoft.com/office/drawing/2014/main" id="{8C205F1E-21AE-4F9C-A7E4-8B53A076B268}"/>
                </a:ext>
              </a:extLst>
            </p:cNvPr>
            <p:cNvSpPr/>
            <p:nvPr/>
          </p:nvSpPr>
          <p:spPr>
            <a:xfrm>
              <a:off x="8736995" y="4259161"/>
              <a:ext cx="1949929" cy="2067773"/>
            </a:xfrm>
            <a:prstGeom prst="rect">
              <a:avLst/>
            </a:prstGeom>
            <a:noFill/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새로운 시간제</a:t>
              </a:r>
              <a:endParaRPr lang="en-US" altLang="ko-KR" sz="2000" dirty="0">
                <a:solidFill>
                  <a:srgbClr val="17375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algn="ctr"/>
              <a:r>
                <a:rPr lang="ko-KR" altLang="en-US" sz="200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직무의 개발</a:t>
              </a:r>
            </a:p>
          </p:txBody>
        </p:sp>
      </p:grpSp>
      <p:sp>
        <p:nvSpPr>
          <p:cNvPr id="56" name="직사각형 55">
            <a:extLst>
              <a:ext uri="{FF2B5EF4-FFF2-40B4-BE49-F238E27FC236}">
                <a16:creationId xmlns="" xmlns:a16="http://schemas.microsoft.com/office/drawing/2014/main" id="{014A1FF3-CE60-4A33-9F9A-8874B594EF13}"/>
              </a:ext>
            </a:extLst>
          </p:cNvPr>
          <p:cNvSpPr/>
          <p:nvPr/>
        </p:nvSpPr>
        <p:spPr>
          <a:xfrm>
            <a:off x="2736832" y="1916563"/>
            <a:ext cx="6658014" cy="1031318"/>
          </a:xfrm>
          <a:prstGeom prst="rect">
            <a:avLst/>
          </a:prstGeom>
          <a:noFill/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9771B99D-032F-4F4D-AA61-FD33AA4E0E68}"/>
              </a:ext>
            </a:extLst>
          </p:cNvPr>
          <p:cNvSpPr/>
          <p:nvPr/>
        </p:nvSpPr>
        <p:spPr>
          <a:xfrm>
            <a:off x="4797348" y="1583953"/>
            <a:ext cx="2536983" cy="401301"/>
          </a:xfrm>
          <a:prstGeom prst="rect">
            <a:avLst/>
          </a:prstGeom>
          <a:solidFill>
            <a:srgbClr val="17375E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latin typeface="스웨거 TTF" panose="020B0600000101010101" pitchFamily="50" charset="-127"/>
                <a:ea typeface="스웨거 TTF" panose="020B0600000101010101" pitchFamily="50" charset="-127"/>
              </a:rPr>
              <a:t>고용안정사업이란</a:t>
            </a:r>
            <a:r>
              <a:rPr lang="en-US" altLang="ko-KR" sz="20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latin typeface="스웨거 TTF" panose="020B0600000101010101" pitchFamily="50" charset="-127"/>
                <a:ea typeface="스웨거 TTF" panose="020B0600000101010101" pitchFamily="50" charset="-127"/>
              </a:rPr>
              <a:t>?</a:t>
            </a:r>
          </a:p>
        </p:txBody>
      </p:sp>
      <p:sp>
        <p:nvSpPr>
          <p:cNvPr id="59" name="화살표: 오른쪽 26">
            <a:extLst>
              <a:ext uri="{FF2B5EF4-FFF2-40B4-BE49-F238E27FC236}">
                <a16:creationId xmlns="" xmlns:a16="http://schemas.microsoft.com/office/drawing/2014/main" id="{88B48AC6-CD3E-4E21-A0C2-DA0F15A3CD74}"/>
              </a:ext>
            </a:extLst>
          </p:cNvPr>
          <p:cNvSpPr/>
          <p:nvPr/>
        </p:nvSpPr>
        <p:spPr>
          <a:xfrm rot="5400000">
            <a:off x="5714204" y="3296370"/>
            <a:ext cx="703271" cy="831968"/>
          </a:xfrm>
          <a:prstGeom prst="rightArrow">
            <a:avLst/>
          </a:prstGeom>
          <a:solidFill>
            <a:srgbClr val="8B9BAF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891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사각형: 모서리가 접힌 도형 81">
            <a:extLst>
              <a:ext uri="{FF2B5EF4-FFF2-40B4-BE49-F238E27FC236}">
                <a16:creationId xmlns="" xmlns:a16="http://schemas.microsoft.com/office/drawing/2014/main" id="{2156B24E-921E-4F20-9C74-FEC5040DC337}"/>
              </a:ext>
            </a:extLst>
          </p:cNvPr>
          <p:cNvSpPr/>
          <p:nvPr/>
        </p:nvSpPr>
        <p:spPr>
          <a:xfrm>
            <a:off x="6408301" y="4166903"/>
            <a:ext cx="5448799" cy="1335672"/>
          </a:xfrm>
          <a:prstGeom prst="foldedCorner">
            <a:avLst>
              <a:gd name="adj" fmla="val 25556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6" name="사각형: 모서리가 접힌 도형 25">
            <a:extLst>
              <a:ext uri="{FF2B5EF4-FFF2-40B4-BE49-F238E27FC236}">
                <a16:creationId xmlns="" xmlns:a16="http://schemas.microsoft.com/office/drawing/2014/main" id="{C814DA62-0986-4364-A165-22C71CFF8C99}"/>
              </a:ext>
            </a:extLst>
          </p:cNvPr>
          <p:cNvSpPr/>
          <p:nvPr/>
        </p:nvSpPr>
        <p:spPr>
          <a:xfrm>
            <a:off x="6425083" y="2306573"/>
            <a:ext cx="5432017" cy="1229997"/>
          </a:xfrm>
          <a:prstGeom prst="foldedCorner">
            <a:avLst>
              <a:gd name="adj" fmla="val 25556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3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rgbClr val="8B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9394581B-B7A3-4F8A-B63A-748BE2E384EB}"/>
              </a:ext>
            </a:extLst>
          </p:cNvPr>
          <p:cNvGrpSpPr/>
          <p:nvPr/>
        </p:nvGrpSpPr>
        <p:grpSpPr>
          <a:xfrm>
            <a:off x="-1" y="6721475"/>
            <a:ext cx="12191869" cy="136525"/>
            <a:chOff x="-1" y="6721475"/>
            <a:chExt cx="12191869" cy="136525"/>
          </a:xfrm>
        </p:grpSpPr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29176C85-6E00-4E01-A456-934545968D50}"/>
                </a:ext>
              </a:extLst>
            </p:cNvPr>
            <p:cNvGrpSpPr/>
            <p:nvPr/>
          </p:nvGrpSpPr>
          <p:grpSpPr>
            <a:xfrm>
              <a:off x="-1" y="6809590"/>
              <a:ext cx="12191869" cy="48410"/>
              <a:chOff x="0" y="678600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413454A4-7480-4B5E-B17E-3114D9A72807}"/>
                  </a:ext>
                </a:extLst>
              </p:cNvPr>
              <p:cNvSpPr/>
              <p:nvPr/>
            </p:nvSpPr>
            <p:spPr>
              <a:xfrm>
                <a:off x="0" y="6786000"/>
                <a:ext cx="9144000" cy="36000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7F9B8776-A679-4459-B9F0-371DBE1146DC}"/>
                  </a:ext>
                </a:extLst>
              </p:cNvPr>
              <p:cNvSpPr/>
              <p:nvPr/>
            </p:nvSpPr>
            <p:spPr>
              <a:xfrm>
                <a:off x="8555830" y="6786000"/>
                <a:ext cx="588169" cy="3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</p:grpSp>
        <p:sp>
          <p:nvSpPr>
            <p:cNvPr id="41" name="이등변 삼각형 40">
              <a:extLst>
                <a:ext uri="{FF2B5EF4-FFF2-40B4-BE49-F238E27FC236}">
                  <a16:creationId xmlns="" xmlns:a16="http://schemas.microsoft.com/office/drawing/2014/main" id="{2238D70B-C51B-4967-82D4-E816EC9FCC1C}"/>
                </a:ext>
              </a:extLst>
            </p:cNvPr>
            <p:cNvSpPr/>
            <p:nvPr/>
          </p:nvSpPr>
          <p:spPr>
            <a:xfrm>
              <a:off x="11641209" y="6721475"/>
              <a:ext cx="172123" cy="107576"/>
            </a:xfrm>
            <a:prstGeom prst="triangle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a typeface="나눔바른고딕" panose="020B0603020101020101"/>
              </a:endParaRPr>
            </a:p>
          </p:txBody>
        </p:sp>
      </p:grp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A736E34-EF06-47C1-AD5A-E64E0780EC41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취업성공패키지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A60E9C97-7192-476A-B49D-D496E2670BA9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종합적인 취업지원체계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ED23AA2-9598-4A3E-A2A0-6087DD0BC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F46B2A1C-A13F-4EEC-9581-741204ED7ED4}"/>
              </a:ext>
            </a:extLst>
          </p:cNvPr>
          <p:cNvSpPr/>
          <p:nvPr/>
        </p:nvSpPr>
        <p:spPr>
          <a:xfrm>
            <a:off x="6660895" y="2504054"/>
            <a:ext cx="4744047" cy="937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취업을 준비하는 청년들에게 경제적인 부담을 </a:t>
            </a:r>
            <a:r>
              <a:rPr lang="ko-KR" altLang="en-US" kern="0" spc="0" dirty="0" err="1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덜어줌</a:t>
            </a:r>
            <a:endParaRPr lang="en-US" altLang="ko-KR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지역경제의 활성화</a:t>
            </a:r>
            <a:endParaRPr lang="ko-KR" altLang="en-US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49" name="그룹 48">
            <a:extLst>
              <a:ext uri="{FF2B5EF4-FFF2-40B4-BE49-F238E27FC236}">
                <a16:creationId xmlns="" xmlns:a16="http://schemas.microsoft.com/office/drawing/2014/main" id="{2AC3E142-C3FA-4F0C-B646-250FCDC341E5}"/>
              </a:ext>
            </a:extLst>
          </p:cNvPr>
          <p:cNvGrpSpPr/>
          <p:nvPr/>
        </p:nvGrpSpPr>
        <p:grpSpPr>
          <a:xfrm>
            <a:off x="6501788" y="2041084"/>
            <a:ext cx="2697665" cy="461665"/>
            <a:chOff x="6263140" y="998026"/>
            <a:chExt cx="2697665" cy="461665"/>
          </a:xfrm>
        </p:grpSpPr>
        <p:grpSp>
          <p:nvGrpSpPr>
            <p:cNvPr id="50" name="그룹 49">
              <a:extLst>
                <a:ext uri="{FF2B5EF4-FFF2-40B4-BE49-F238E27FC236}">
                  <a16:creationId xmlns="" xmlns:a16="http://schemas.microsoft.com/office/drawing/2014/main" id="{2E8921D6-3D38-4DD5-8667-C78F5102A107}"/>
                </a:ext>
              </a:extLst>
            </p:cNvPr>
            <p:cNvGrpSpPr/>
            <p:nvPr/>
          </p:nvGrpSpPr>
          <p:grpSpPr>
            <a:xfrm>
              <a:off x="6263140" y="1020947"/>
              <a:ext cx="2697665" cy="399396"/>
              <a:chOff x="741541" y="1737088"/>
              <a:chExt cx="2697665" cy="399396"/>
            </a:xfrm>
          </p:grpSpPr>
          <p:sp>
            <p:nvSpPr>
              <p:cNvPr id="52" name="직사각형 51">
                <a:extLst>
                  <a:ext uri="{FF2B5EF4-FFF2-40B4-BE49-F238E27FC236}">
                    <a16:creationId xmlns="" xmlns:a16="http://schemas.microsoft.com/office/drawing/2014/main" id="{8EDA0B78-A7EF-4B4D-897B-C6FC7D999E50}"/>
                  </a:ext>
                </a:extLst>
              </p:cNvPr>
              <p:cNvSpPr/>
              <p:nvPr/>
            </p:nvSpPr>
            <p:spPr>
              <a:xfrm>
                <a:off x="1049278" y="1737088"/>
                <a:ext cx="2389928" cy="399396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rgbClr val="8B9BAF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4" name="직사각형 53">
                <a:extLst>
                  <a:ext uri="{FF2B5EF4-FFF2-40B4-BE49-F238E27FC236}">
                    <a16:creationId xmlns="" xmlns:a16="http://schemas.microsoft.com/office/drawing/2014/main" id="{337C08D3-2E2D-4251-993E-51810F31BCCD}"/>
                  </a:ext>
                </a:extLst>
              </p:cNvPr>
              <p:cNvSpPr/>
              <p:nvPr/>
            </p:nvSpPr>
            <p:spPr>
              <a:xfrm>
                <a:off x="741541" y="1737088"/>
                <a:ext cx="318215" cy="399396"/>
              </a:xfrm>
              <a:prstGeom prst="rect">
                <a:avLst/>
              </a:prstGeom>
              <a:solidFill>
                <a:srgbClr val="8B9BAF"/>
              </a:solidFill>
              <a:ln w="635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A1CF102F-542C-4671-AE08-2D5F56E92416}"/>
                </a:ext>
              </a:extLst>
            </p:cNvPr>
            <p:cNvSpPr txBox="1"/>
            <p:nvPr/>
          </p:nvSpPr>
          <p:spPr>
            <a:xfrm>
              <a:off x="7485158" y="998026"/>
              <a:ext cx="56137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latin typeface="스웨거 TTF" panose="020B0600000101010101" pitchFamily="50" charset="-127"/>
                  <a:ea typeface="스웨거 TTF" panose="020B0600000101010101" pitchFamily="50" charset="-127"/>
                </a:rPr>
                <a:t>장점</a:t>
              </a:r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52C9EFEB-BF9A-4DEC-AB23-72CD0F2E8A12}"/>
              </a:ext>
            </a:extLst>
          </p:cNvPr>
          <p:cNvSpPr/>
          <p:nvPr/>
        </p:nvSpPr>
        <p:spPr>
          <a:xfrm>
            <a:off x="6697532" y="4444562"/>
            <a:ext cx="5351223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kern="0" dirty="0" smtClean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직원의 상담능력 교육 부족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당장 </a:t>
            </a:r>
            <a:r>
              <a:rPr lang="ko-KR" altLang="en-US" kern="0" dirty="0" smtClean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금전적으로 급한 청년들이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신청하기 부담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83" name="그룹 82">
            <a:extLst>
              <a:ext uri="{FF2B5EF4-FFF2-40B4-BE49-F238E27FC236}">
                <a16:creationId xmlns="" xmlns:a16="http://schemas.microsoft.com/office/drawing/2014/main" id="{6008426F-4A58-42B4-8EAA-7A96A74D63CF}"/>
              </a:ext>
            </a:extLst>
          </p:cNvPr>
          <p:cNvGrpSpPr/>
          <p:nvPr/>
        </p:nvGrpSpPr>
        <p:grpSpPr>
          <a:xfrm>
            <a:off x="6485006" y="3901413"/>
            <a:ext cx="2697665" cy="461665"/>
            <a:chOff x="6263140" y="998026"/>
            <a:chExt cx="2697665" cy="461665"/>
          </a:xfrm>
        </p:grpSpPr>
        <p:grpSp>
          <p:nvGrpSpPr>
            <p:cNvPr id="84" name="그룹 83">
              <a:extLst>
                <a:ext uri="{FF2B5EF4-FFF2-40B4-BE49-F238E27FC236}">
                  <a16:creationId xmlns="" xmlns:a16="http://schemas.microsoft.com/office/drawing/2014/main" id="{54BE9A1D-6C5F-4117-8099-9DB05DEC5880}"/>
                </a:ext>
              </a:extLst>
            </p:cNvPr>
            <p:cNvGrpSpPr/>
            <p:nvPr/>
          </p:nvGrpSpPr>
          <p:grpSpPr>
            <a:xfrm>
              <a:off x="6263140" y="1020947"/>
              <a:ext cx="2697665" cy="399396"/>
              <a:chOff x="741541" y="1737088"/>
              <a:chExt cx="2697665" cy="399396"/>
            </a:xfrm>
          </p:grpSpPr>
          <p:sp>
            <p:nvSpPr>
              <p:cNvPr id="86" name="직사각형 85">
                <a:extLst>
                  <a:ext uri="{FF2B5EF4-FFF2-40B4-BE49-F238E27FC236}">
                    <a16:creationId xmlns="" xmlns:a16="http://schemas.microsoft.com/office/drawing/2014/main" id="{37A445FF-6D0D-4AD2-8447-FEA7BB566CB8}"/>
                  </a:ext>
                </a:extLst>
              </p:cNvPr>
              <p:cNvSpPr/>
              <p:nvPr/>
            </p:nvSpPr>
            <p:spPr>
              <a:xfrm>
                <a:off x="1049278" y="1737088"/>
                <a:ext cx="2389928" cy="399396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rgbClr val="8B9BAF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7" name="직사각형 86">
                <a:extLst>
                  <a:ext uri="{FF2B5EF4-FFF2-40B4-BE49-F238E27FC236}">
                    <a16:creationId xmlns="" xmlns:a16="http://schemas.microsoft.com/office/drawing/2014/main" id="{FDEA670B-B494-4671-AB0F-AAB7300FFDD4}"/>
                  </a:ext>
                </a:extLst>
              </p:cNvPr>
              <p:cNvSpPr/>
              <p:nvPr/>
            </p:nvSpPr>
            <p:spPr>
              <a:xfrm>
                <a:off x="741541" y="1737088"/>
                <a:ext cx="318215" cy="399396"/>
              </a:xfrm>
              <a:prstGeom prst="rect">
                <a:avLst/>
              </a:prstGeom>
              <a:solidFill>
                <a:srgbClr val="8B9BAF"/>
              </a:solidFill>
              <a:ln w="6350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C41E9551-0D5C-445B-835A-7D3FDA98E6B7}"/>
                </a:ext>
              </a:extLst>
            </p:cNvPr>
            <p:cNvSpPr txBox="1"/>
            <p:nvPr/>
          </p:nvSpPr>
          <p:spPr>
            <a:xfrm>
              <a:off x="7485156" y="998026"/>
              <a:ext cx="56137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latin typeface="스웨거 TTF" panose="020B0600000101010101" pitchFamily="50" charset="-127"/>
                  <a:ea typeface="스웨거 TTF" panose="020B0600000101010101" pitchFamily="50" charset="-127"/>
                </a:rPr>
                <a:t>단점</a:t>
              </a:r>
            </a:p>
          </p:txBody>
        </p:sp>
      </p:grpSp>
      <p:sp>
        <p:nvSpPr>
          <p:cNvPr id="34" name="직사각형 33">
            <a:extLst>
              <a:ext uri="{FF2B5EF4-FFF2-40B4-BE49-F238E27FC236}">
                <a16:creationId xmlns="" xmlns:a16="http://schemas.microsoft.com/office/drawing/2014/main" id="{C294A984-D492-47C8-9A15-CE54B5384CF5}"/>
              </a:ext>
            </a:extLst>
          </p:cNvPr>
          <p:cNvSpPr/>
          <p:nvPr/>
        </p:nvSpPr>
        <p:spPr>
          <a:xfrm>
            <a:off x="6056173" y="2648282"/>
            <a:ext cx="49533" cy="229827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="" xmlns:a16="http://schemas.microsoft.com/office/drawing/2014/main" id="{895E23A5-4F1A-4AE7-863A-2CB096522962}"/>
              </a:ext>
            </a:extLst>
          </p:cNvPr>
          <p:cNvSpPr/>
          <p:nvPr/>
        </p:nvSpPr>
        <p:spPr>
          <a:xfrm>
            <a:off x="3143222" y="3131093"/>
            <a:ext cx="2519345" cy="1104757"/>
          </a:xfrm>
          <a:prstGeom prst="rect">
            <a:avLst/>
          </a:prstGeom>
          <a:solidFill>
            <a:srgbClr val="8B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취업성공수당</a:t>
            </a:r>
          </a:p>
        </p:txBody>
      </p:sp>
      <p:sp>
        <p:nvSpPr>
          <p:cNvPr id="48" name="오각형 19">
            <a:extLst>
              <a:ext uri="{FF2B5EF4-FFF2-40B4-BE49-F238E27FC236}">
                <a16:creationId xmlns="" xmlns:a16="http://schemas.microsoft.com/office/drawing/2014/main" id="{E18356D1-FB0D-4907-8934-72E0C26D988B}"/>
              </a:ext>
            </a:extLst>
          </p:cNvPr>
          <p:cNvSpPr/>
          <p:nvPr/>
        </p:nvSpPr>
        <p:spPr>
          <a:xfrm>
            <a:off x="352830" y="1769423"/>
            <a:ext cx="2519345" cy="1106788"/>
          </a:xfrm>
          <a:prstGeom prst="homePlate">
            <a:avLst/>
          </a:prstGeom>
          <a:noFill/>
          <a:ln w="38100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ko-KR" sz="21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1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</a:t>
            </a:r>
            <a:endParaRPr lang="en-US" altLang="ko-KR" sz="2100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/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상담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진단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경로 설정</a:t>
            </a:r>
          </a:p>
        </p:txBody>
      </p:sp>
      <p:sp>
        <p:nvSpPr>
          <p:cNvPr id="55" name="오각형 19">
            <a:extLst>
              <a:ext uri="{FF2B5EF4-FFF2-40B4-BE49-F238E27FC236}">
                <a16:creationId xmlns="" xmlns:a16="http://schemas.microsoft.com/office/drawing/2014/main" id="{BFBCCC4B-E066-448D-920A-6324B5E7156E}"/>
              </a:ext>
            </a:extLst>
          </p:cNvPr>
          <p:cNvSpPr/>
          <p:nvPr/>
        </p:nvSpPr>
        <p:spPr>
          <a:xfrm>
            <a:off x="3143223" y="1781379"/>
            <a:ext cx="2519345" cy="1094831"/>
          </a:xfrm>
          <a:prstGeom prst="homePlate">
            <a:avLst/>
          </a:prstGeom>
          <a:noFill/>
          <a:ln w="38100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ko-KR" sz="21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1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</a:t>
            </a:r>
            <a:endParaRPr lang="en-US" altLang="ko-KR" sz="2100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/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훈련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인턴 등 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/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직업능력증진</a:t>
            </a:r>
          </a:p>
        </p:txBody>
      </p:sp>
      <p:sp>
        <p:nvSpPr>
          <p:cNvPr id="56" name="오각형 19">
            <a:extLst>
              <a:ext uri="{FF2B5EF4-FFF2-40B4-BE49-F238E27FC236}">
                <a16:creationId xmlns="" xmlns:a16="http://schemas.microsoft.com/office/drawing/2014/main" id="{1B4CE8A2-527A-4E01-A569-800CC8B7E620}"/>
              </a:ext>
            </a:extLst>
          </p:cNvPr>
          <p:cNvSpPr/>
          <p:nvPr/>
        </p:nvSpPr>
        <p:spPr>
          <a:xfrm>
            <a:off x="317505" y="3131093"/>
            <a:ext cx="2519345" cy="1113074"/>
          </a:xfrm>
          <a:prstGeom prst="homePlate">
            <a:avLst/>
          </a:prstGeom>
          <a:noFill/>
          <a:ln w="38100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ko-KR" sz="21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1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</a:t>
            </a:r>
            <a:endParaRPr lang="en-US" altLang="ko-KR" sz="2100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/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취업알선</a:t>
            </a:r>
          </a:p>
        </p:txBody>
      </p:sp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CE5D1326-BB68-4780-885B-2C29848931F5}"/>
              </a:ext>
            </a:extLst>
          </p:cNvPr>
          <p:cNvSpPr/>
          <p:nvPr/>
        </p:nvSpPr>
        <p:spPr>
          <a:xfrm>
            <a:off x="761659" y="4955163"/>
            <a:ext cx="4699040" cy="937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kern="0" dirty="0" smtClean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모든 이가 아닌 저소득층을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대상으로 지급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고용노동부 홈페이지에서 온라인 신청 혹은 방문접수</a:t>
            </a:r>
            <a:endParaRPr lang="ko-KR" altLang="en-US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="" xmlns:a16="http://schemas.microsoft.com/office/drawing/2014/main" id="{F0EB1BF5-6476-42C2-A74C-8066A3F76E45}"/>
              </a:ext>
            </a:extLst>
          </p:cNvPr>
          <p:cNvSpPr/>
          <p:nvPr/>
        </p:nvSpPr>
        <p:spPr>
          <a:xfrm>
            <a:off x="469320" y="4861025"/>
            <a:ext cx="5283718" cy="1486766"/>
          </a:xfrm>
          <a:prstGeom prst="rect">
            <a:avLst/>
          </a:prstGeom>
          <a:noFill/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="" xmlns:a16="http://schemas.microsoft.com/office/drawing/2014/main" id="{14D98627-409A-46F1-841B-BD9683C7E543}"/>
              </a:ext>
            </a:extLst>
          </p:cNvPr>
          <p:cNvSpPr/>
          <p:nvPr/>
        </p:nvSpPr>
        <p:spPr>
          <a:xfrm>
            <a:off x="1931773" y="4528415"/>
            <a:ext cx="2358813" cy="401301"/>
          </a:xfrm>
          <a:prstGeom prst="rect">
            <a:avLst/>
          </a:prstGeom>
          <a:solidFill>
            <a:srgbClr val="17375E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latin typeface="스웨거 TTF" panose="020B0600000101010101" pitchFamily="50" charset="-127"/>
                <a:ea typeface="스웨거 TTF" panose="020B0600000101010101" pitchFamily="50" charset="-127"/>
              </a:rPr>
              <a:t>신청요건과 방법</a:t>
            </a:r>
            <a:endParaRPr lang="en-US" altLang="ko-KR" sz="2000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latin typeface="스웨거 TTF" panose="020B0600000101010101" pitchFamily="50" charset="-127"/>
              <a:ea typeface="스웨거 TTF" panose="020B060000010101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00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4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rgbClr val="8B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rgbClr val="8B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9394581B-B7A3-4F8A-B63A-748BE2E384EB}"/>
              </a:ext>
            </a:extLst>
          </p:cNvPr>
          <p:cNvGrpSpPr/>
          <p:nvPr/>
        </p:nvGrpSpPr>
        <p:grpSpPr>
          <a:xfrm>
            <a:off x="-1" y="6721475"/>
            <a:ext cx="12191869" cy="136525"/>
            <a:chOff x="-1" y="6721475"/>
            <a:chExt cx="12191869" cy="136525"/>
          </a:xfrm>
        </p:grpSpPr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29176C85-6E00-4E01-A456-934545968D50}"/>
                </a:ext>
              </a:extLst>
            </p:cNvPr>
            <p:cNvGrpSpPr/>
            <p:nvPr/>
          </p:nvGrpSpPr>
          <p:grpSpPr>
            <a:xfrm>
              <a:off x="-1" y="6809590"/>
              <a:ext cx="12191869" cy="48410"/>
              <a:chOff x="0" y="678600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413454A4-7480-4B5E-B17E-3114D9A72807}"/>
                  </a:ext>
                </a:extLst>
              </p:cNvPr>
              <p:cNvSpPr/>
              <p:nvPr/>
            </p:nvSpPr>
            <p:spPr>
              <a:xfrm>
                <a:off x="0" y="6786000"/>
                <a:ext cx="9144000" cy="36000"/>
              </a:xfrm>
              <a:prstGeom prst="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7F9B8776-A679-4459-B9F0-371DBE1146DC}"/>
                  </a:ext>
                </a:extLst>
              </p:cNvPr>
              <p:cNvSpPr/>
              <p:nvPr/>
            </p:nvSpPr>
            <p:spPr>
              <a:xfrm>
                <a:off x="8555830" y="6786000"/>
                <a:ext cx="588169" cy="3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ea typeface="나눔바른고딕" panose="020B0603020101020101"/>
                </a:endParaRPr>
              </a:p>
            </p:txBody>
          </p:sp>
        </p:grpSp>
        <p:sp>
          <p:nvSpPr>
            <p:cNvPr id="41" name="이등변 삼각형 40">
              <a:extLst>
                <a:ext uri="{FF2B5EF4-FFF2-40B4-BE49-F238E27FC236}">
                  <a16:creationId xmlns="" xmlns:a16="http://schemas.microsoft.com/office/drawing/2014/main" id="{2238D70B-C51B-4967-82D4-E816EC9FCC1C}"/>
                </a:ext>
              </a:extLst>
            </p:cNvPr>
            <p:cNvSpPr/>
            <p:nvPr/>
          </p:nvSpPr>
          <p:spPr>
            <a:xfrm>
              <a:off x="11641209" y="6721475"/>
              <a:ext cx="172123" cy="107576"/>
            </a:xfrm>
            <a:prstGeom prst="triangle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ea typeface="나눔바른고딕" panose="020B0603020101020101"/>
              </a:endParaRPr>
            </a:p>
          </p:txBody>
        </p:sp>
      </p:grp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A736E34-EF06-47C1-AD5A-E64E0780EC41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청년내일채움공제</a:t>
            </a:r>
            <a:endParaRPr lang="ko-KR" altLang="en-US" sz="28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17375E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A60E9C97-7192-476A-B49D-D496E2670BA9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지원금 지원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ED23AA2-9598-4A3E-A2A0-6087DD0BC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87779B55-93A8-4FD5-9849-7953D626C362}"/>
              </a:ext>
            </a:extLst>
          </p:cNvPr>
          <p:cNvGrpSpPr/>
          <p:nvPr/>
        </p:nvGrpSpPr>
        <p:grpSpPr>
          <a:xfrm>
            <a:off x="-1" y="4656130"/>
            <a:ext cx="12604839" cy="1907124"/>
            <a:chOff x="-1" y="4442526"/>
            <a:chExt cx="12604839" cy="1907124"/>
          </a:xfrm>
        </p:grpSpPr>
        <p:sp>
          <p:nvSpPr>
            <p:cNvPr id="47" name="오각형 19">
              <a:extLst>
                <a:ext uri="{FF2B5EF4-FFF2-40B4-BE49-F238E27FC236}">
                  <a16:creationId xmlns="" xmlns:a16="http://schemas.microsoft.com/office/drawing/2014/main" id="{33BB5790-52A6-4C4A-839B-DBB75BC95110}"/>
                </a:ext>
              </a:extLst>
            </p:cNvPr>
            <p:cNvSpPr/>
            <p:nvPr/>
          </p:nvSpPr>
          <p:spPr>
            <a:xfrm>
              <a:off x="653246" y="4442526"/>
              <a:ext cx="2027374" cy="1857196"/>
            </a:xfrm>
            <a:prstGeom prst="homePlate">
              <a:avLst>
                <a:gd name="adj" fmla="val 30251"/>
              </a:avLst>
            </a:prstGeom>
            <a:noFill/>
            <a:ln w="38100">
              <a:solidFill>
                <a:srgbClr val="8B9B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en-US" altLang="ko-KR" sz="20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" name="화살표: 갈매기형 수장 3">
              <a:extLst>
                <a:ext uri="{FF2B5EF4-FFF2-40B4-BE49-F238E27FC236}">
                  <a16:creationId xmlns="" xmlns:a16="http://schemas.microsoft.com/office/drawing/2014/main" id="{0E52740F-8E3F-42A6-8BCC-61EAB0552C2D}"/>
                </a:ext>
              </a:extLst>
            </p:cNvPr>
            <p:cNvSpPr/>
            <p:nvPr/>
          </p:nvSpPr>
          <p:spPr>
            <a:xfrm>
              <a:off x="2244213" y="4452437"/>
              <a:ext cx="2283737" cy="1871751"/>
            </a:xfrm>
            <a:prstGeom prst="chevron">
              <a:avLst>
                <a:gd name="adj" fmla="val 30552"/>
              </a:avLst>
            </a:prstGeom>
            <a:noFill/>
            <a:ln w="38100">
              <a:solidFill>
                <a:srgbClr val="8B9B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화살표: 갈매기형 수장 33">
              <a:extLst>
                <a:ext uri="{FF2B5EF4-FFF2-40B4-BE49-F238E27FC236}">
                  <a16:creationId xmlns="" xmlns:a16="http://schemas.microsoft.com/office/drawing/2014/main" id="{99342CF4-4FAD-4759-A8BE-192BC31B290C}"/>
                </a:ext>
              </a:extLst>
            </p:cNvPr>
            <p:cNvSpPr/>
            <p:nvPr/>
          </p:nvSpPr>
          <p:spPr>
            <a:xfrm>
              <a:off x="4104289" y="4452437"/>
              <a:ext cx="2283737" cy="1871751"/>
            </a:xfrm>
            <a:prstGeom prst="chevron">
              <a:avLst>
                <a:gd name="adj" fmla="val 30552"/>
              </a:avLst>
            </a:prstGeom>
            <a:noFill/>
            <a:ln w="38100">
              <a:solidFill>
                <a:srgbClr val="8B9B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48" name="화살표: 갈매기형 수장 47">
              <a:extLst>
                <a:ext uri="{FF2B5EF4-FFF2-40B4-BE49-F238E27FC236}">
                  <a16:creationId xmlns="" xmlns:a16="http://schemas.microsoft.com/office/drawing/2014/main" id="{2576342E-8950-4B94-9E43-F863A5F7C7D8}"/>
                </a:ext>
              </a:extLst>
            </p:cNvPr>
            <p:cNvSpPr/>
            <p:nvPr/>
          </p:nvSpPr>
          <p:spPr>
            <a:xfrm>
              <a:off x="5951619" y="4462309"/>
              <a:ext cx="2283737" cy="1871751"/>
            </a:xfrm>
            <a:prstGeom prst="chevron">
              <a:avLst>
                <a:gd name="adj" fmla="val 30552"/>
              </a:avLst>
            </a:prstGeom>
            <a:noFill/>
            <a:ln w="38100">
              <a:solidFill>
                <a:srgbClr val="8B9B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화살표: 갈매기형 수장 55">
              <a:extLst>
                <a:ext uri="{FF2B5EF4-FFF2-40B4-BE49-F238E27FC236}">
                  <a16:creationId xmlns="" xmlns:a16="http://schemas.microsoft.com/office/drawing/2014/main" id="{835E4977-6981-407D-B89B-FDD1724EB0C6}"/>
                </a:ext>
              </a:extLst>
            </p:cNvPr>
            <p:cNvSpPr/>
            <p:nvPr/>
          </p:nvSpPr>
          <p:spPr>
            <a:xfrm>
              <a:off x="7791154" y="4470104"/>
              <a:ext cx="2283737" cy="1871751"/>
            </a:xfrm>
            <a:prstGeom prst="chevron">
              <a:avLst>
                <a:gd name="adj" fmla="val 30552"/>
              </a:avLst>
            </a:prstGeom>
            <a:noFill/>
            <a:ln w="38100">
              <a:solidFill>
                <a:srgbClr val="8B9B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2" name="직사각형 1">
              <a:extLst>
                <a:ext uri="{FF2B5EF4-FFF2-40B4-BE49-F238E27FC236}">
                  <a16:creationId xmlns="" xmlns:a16="http://schemas.microsoft.com/office/drawing/2014/main" id="{44E6E9B7-DD3C-407D-8D23-B737CA89F768}"/>
                </a:ext>
              </a:extLst>
            </p:cNvPr>
            <p:cNvSpPr/>
            <p:nvPr/>
          </p:nvSpPr>
          <p:spPr>
            <a:xfrm>
              <a:off x="-1" y="5108918"/>
              <a:ext cx="31603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en-US" altLang="ko-KR" kern="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 01</a:t>
              </a:r>
            </a:p>
            <a:p>
              <a:pPr algn="ctr" fontAlgn="base"/>
              <a:r>
                <a:rPr lang="ko-KR" altLang="en-US" kern="0" dirty="0" err="1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워크넷</a:t>
              </a:r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참여신청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2" name="화살표: 갈매기형 수장 61">
              <a:extLst>
                <a:ext uri="{FF2B5EF4-FFF2-40B4-BE49-F238E27FC236}">
                  <a16:creationId xmlns="" xmlns:a16="http://schemas.microsoft.com/office/drawing/2014/main" id="{664A6257-F695-49F6-B352-08105E65443C}"/>
                </a:ext>
              </a:extLst>
            </p:cNvPr>
            <p:cNvSpPr/>
            <p:nvPr/>
          </p:nvSpPr>
          <p:spPr>
            <a:xfrm>
              <a:off x="9659025" y="4477899"/>
              <a:ext cx="2283737" cy="1871751"/>
            </a:xfrm>
            <a:prstGeom prst="chevron">
              <a:avLst>
                <a:gd name="adj" fmla="val 30552"/>
              </a:avLst>
            </a:prstGeom>
            <a:noFill/>
            <a:ln w="38100">
              <a:solidFill>
                <a:srgbClr val="8B9B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="" xmlns:a16="http://schemas.microsoft.com/office/drawing/2014/main" id="{6CC06699-9FAD-49AB-9028-60D0AEC4AB3E}"/>
                </a:ext>
              </a:extLst>
            </p:cNvPr>
            <p:cNvSpPr/>
            <p:nvPr/>
          </p:nvSpPr>
          <p:spPr>
            <a:xfrm>
              <a:off x="1888892" y="4970418"/>
              <a:ext cx="31603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en-US" altLang="ko-KR" kern="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 02</a:t>
              </a:r>
            </a:p>
            <a:p>
              <a:pPr algn="ctr" fontAlgn="base"/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정규직채용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algn="ctr" fontAlgn="base"/>
              <a:r>
                <a:rPr lang="en-US" altLang="ko-KR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근로계약서 작성</a:t>
              </a:r>
              <a:r>
                <a:rPr lang="en-US" altLang="ko-KR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="" xmlns:a16="http://schemas.microsoft.com/office/drawing/2014/main" id="{D68A14C9-7A85-4F80-A4C1-D9B3E423E745}"/>
                </a:ext>
              </a:extLst>
            </p:cNvPr>
            <p:cNvSpPr/>
            <p:nvPr/>
          </p:nvSpPr>
          <p:spPr>
            <a:xfrm>
              <a:off x="3777785" y="5108918"/>
              <a:ext cx="31603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en-US" altLang="ko-KR" kern="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 03</a:t>
              </a:r>
            </a:p>
            <a:p>
              <a:pPr algn="ctr" fontAlgn="base"/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정규직명단 통보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="" xmlns:a16="http://schemas.microsoft.com/office/drawing/2014/main" id="{86DEEF75-86B3-47F8-A676-60A8344788D9}"/>
                </a:ext>
              </a:extLst>
            </p:cNvPr>
            <p:cNvSpPr/>
            <p:nvPr/>
          </p:nvSpPr>
          <p:spPr>
            <a:xfrm>
              <a:off x="5666678" y="5108918"/>
              <a:ext cx="31603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en-US" altLang="ko-KR" kern="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 04</a:t>
              </a:r>
            </a:p>
            <a:p>
              <a:pPr algn="ctr" fontAlgn="base"/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청약신청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9AFFFADB-FAB1-4FBE-8464-121CEFC4AFAE}"/>
                </a:ext>
              </a:extLst>
            </p:cNvPr>
            <p:cNvSpPr/>
            <p:nvPr/>
          </p:nvSpPr>
          <p:spPr>
            <a:xfrm>
              <a:off x="7525091" y="5108918"/>
              <a:ext cx="31603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en-US" altLang="ko-KR" kern="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 05</a:t>
              </a:r>
            </a:p>
            <a:p>
              <a:pPr algn="ctr" fontAlgn="base"/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공제부금 적립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0732EB0C-A442-4703-A8ED-22BCADAF09F0}"/>
                </a:ext>
              </a:extLst>
            </p:cNvPr>
            <p:cNvSpPr/>
            <p:nvPr/>
          </p:nvSpPr>
          <p:spPr>
            <a:xfrm>
              <a:off x="9444465" y="5108918"/>
              <a:ext cx="31603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en-US" altLang="ko-KR" kern="0" dirty="0">
                  <a:solidFill>
                    <a:srgbClr val="17375E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 06</a:t>
              </a:r>
            </a:p>
            <a:p>
              <a:pPr algn="ctr" fontAlgn="base"/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만기공제금 수령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8" name="직사각형 67">
            <a:extLst>
              <a:ext uri="{FF2B5EF4-FFF2-40B4-BE49-F238E27FC236}">
                <a16:creationId xmlns="" xmlns:a16="http://schemas.microsoft.com/office/drawing/2014/main" id="{ADD932EF-E2CA-4391-86FC-1E997E02DF39}"/>
              </a:ext>
            </a:extLst>
          </p:cNvPr>
          <p:cNvSpPr/>
          <p:nvPr/>
        </p:nvSpPr>
        <p:spPr>
          <a:xfrm>
            <a:off x="4731738" y="4029234"/>
            <a:ext cx="2728390" cy="461665"/>
          </a:xfrm>
          <a:prstGeom prst="rect">
            <a:avLst/>
          </a:prstGeom>
          <a:solidFill>
            <a:srgbClr val="8B9BAF"/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2400" kern="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신청절차</a:t>
            </a:r>
            <a:endParaRPr lang="en-US" altLang="ko-KR" sz="2400" kern="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="" xmlns:a16="http://schemas.microsoft.com/office/drawing/2014/main" id="{6B74E628-ED1C-4E00-BFCC-3AC05E72BF36}"/>
              </a:ext>
            </a:extLst>
          </p:cNvPr>
          <p:cNvSpPr/>
          <p:nvPr/>
        </p:nvSpPr>
        <p:spPr>
          <a:xfrm>
            <a:off x="-81733" y="2391446"/>
            <a:ext cx="4699040" cy="1124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22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청년들에게 목돈마련의 기회 제공</a:t>
            </a:r>
            <a:endParaRPr lang="en-US" altLang="ko-KR" sz="2200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sz="2200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중소기업 장기근속 유도</a:t>
            </a:r>
            <a:endParaRPr lang="ko-KR" altLang="en-US" sz="2200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="" xmlns:a16="http://schemas.microsoft.com/office/drawing/2014/main" id="{D284E740-9FAF-4C0B-A16D-D82D89B53F17}"/>
              </a:ext>
            </a:extLst>
          </p:cNvPr>
          <p:cNvSpPr/>
          <p:nvPr/>
        </p:nvSpPr>
        <p:spPr>
          <a:xfrm>
            <a:off x="1088380" y="1873506"/>
            <a:ext cx="2358813" cy="401301"/>
          </a:xfrm>
          <a:prstGeom prst="rect">
            <a:avLst/>
          </a:prstGeom>
          <a:solidFill>
            <a:srgbClr val="17375E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n>
                  <a:solidFill>
                    <a:schemeClr val="bg1">
                      <a:alpha val="15000"/>
                    </a:schemeClr>
                  </a:solidFill>
                </a:ln>
                <a:solidFill>
                  <a:schemeClr val="bg1"/>
                </a:solidFill>
                <a:latin typeface="스웨거 TTF" panose="020B0600000101010101" pitchFamily="50" charset="-127"/>
                <a:ea typeface="스웨거 TTF" panose="020B0600000101010101" pitchFamily="50" charset="-127"/>
              </a:rPr>
              <a:t>의의</a:t>
            </a:r>
            <a:endParaRPr lang="en-US" altLang="ko-KR" sz="2400" dirty="0">
              <a:ln>
                <a:solidFill>
                  <a:schemeClr val="bg1">
                    <a:alpha val="15000"/>
                  </a:schemeClr>
                </a:solidFill>
              </a:ln>
              <a:solidFill>
                <a:schemeClr val="bg1"/>
              </a:solidFill>
              <a:latin typeface="스웨거 TTF" panose="020B0600000101010101" pitchFamily="50" charset="-127"/>
              <a:ea typeface="스웨거 TTF" panose="020B0600000101010101" pitchFamily="50" charset="-127"/>
            </a:endParaRPr>
          </a:p>
        </p:txBody>
      </p:sp>
      <p:sp>
        <p:nvSpPr>
          <p:cNvPr id="73" name="화살표: 오른쪽 26">
            <a:extLst>
              <a:ext uri="{FF2B5EF4-FFF2-40B4-BE49-F238E27FC236}">
                <a16:creationId xmlns="" xmlns:a16="http://schemas.microsoft.com/office/drawing/2014/main" id="{E1B33E2D-32E5-4CC2-88BD-03838CF7A6CD}"/>
              </a:ext>
            </a:extLst>
          </p:cNvPr>
          <p:cNvSpPr/>
          <p:nvPr/>
        </p:nvSpPr>
        <p:spPr>
          <a:xfrm>
            <a:off x="4441526" y="2294697"/>
            <a:ext cx="663993" cy="831968"/>
          </a:xfrm>
          <a:prstGeom prst="rightArrow">
            <a:avLst/>
          </a:prstGeom>
          <a:noFill/>
          <a:ln w="57150">
            <a:solidFill>
              <a:srgbClr val="17375E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="" xmlns:a16="http://schemas.microsoft.com/office/drawing/2014/main" id="{5D8981DE-FE31-4628-9938-6361DF91C6BB}"/>
              </a:ext>
            </a:extLst>
          </p:cNvPr>
          <p:cNvGrpSpPr/>
          <p:nvPr/>
        </p:nvGrpSpPr>
        <p:grpSpPr>
          <a:xfrm>
            <a:off x="7602940" y="2021960"/>
            <a:ext cx="2642486" cy="2009811"/>
            <a:chOff x="7901776" y="1838581"/>
            <a:chExt cx="2642486" cy="2009811"/>
          </a:xfrm>
        </p:grpSpPr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898EB1CA-54C4-4530-9F8D-9DE1AE634676}"/>
                </a:ext>
              </a:extLst>
            </p:cNvPr>
            <p:cNvSpPr/>
            <p:nvPr/>
          </p:nvSpPr>
          <p:spPr>
            <a:xfrm>
              <a:off x="7901776" y="3670408"/>
              <a:ext cx="2283737" cy="62272"/>
            </a:xfrm>
            <a:prstGeom prst="rect">
              <a:avLst/>
            </a:prstGeom>
            <a:solidFill>
              <a:srgbClr val="17375E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10ADCE3F-DBBF-48E7-859E-97E5968E9475}"/>
                </a:ext>
              </a:extLst>
            </p:cNvPr>
            <p:cNvSpPr/>
            <p:nvPr/>
          </p:nvSpPr>
          <p:spPr>
            <a:xfrm>
              <a:off x="7935856" y="3386727"/>
              <a:ext cx="26084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2400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1600</a:t>
              </a:r>
              <a:r>
                <a:rPr lang="ko-KR" altLang="en-US" sz="2400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만원 </a:t>
              </a:r>
              <a:r>
                <a:rPr lang="en-US" altLang="ko-KR" sz="2400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+ </a:t>
              </a:r>
              <a:r>
                <a:rPr lang="ko-KR" altLang="en-US" sz="2400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이자</a:t>
              </a:r>
              <a:endParaRPr lang="ko-KR" altLang="en-US" sz="2400" dirty="0"/>
            </a:p>
          </p:txBody>
        </p:sp>
        <p:pic>
          <p:nvPicPr>
            <p:cNvPr id="13" name="그림 12">
              <a:extLst>
                <a:ext uri="{FF2B5EF4-FFF2-40B4-BE49-F238E27FC236}">
                  <a16:creationId xmlns="" xmlns:a16="http://schemas.microsoft.com/office/drawing/2014/main" id="{5E0B30AD-0C45-4197-B7C9-BB12C651F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18" y="1838581"/>
              <a:ext cx="1615852" cy="1615852"/>
            </a:xfrm>
            <a:prstGeom prst="rect">
              <a:avLst/>
            </a:prstGeom>
          </p:spPr>
        </p:pic>
      </p:grpSp>
      <p:grpSp>
        <p:nvGrpSpPr>
          <p:cNvPr id="21" name="그룹 20">
            <a:extLst>
              <a:ext uri="{FF2B5EF4-FFF2-40B4-BE49-F238E27FC236}">
                <a16:creationId xmlns="" xmlns:a16="http://schemas.microsoft.com/office/drawing/2014/main" id="{3D96D8FD-2848-461D-92B7-77293E6D5297}"/>
              </a:ext>
            </a:extLst>
          </p:cNvPr>
          <p:cNvGrpSpPr/>
          <p:nvPr/>
        </p:nvGrpSpPr>
        <p:grpSpPr>
          <a:xfrm>
            <a:off x="6745357" y="989169"/>
            <a:ext cx="3665139" cy="859145"/>
            <a:chOff x="7354088" y="837595"/>
            <a:chExt cx="3331376" cy="859145"/>
          </a:xfrm>
        </p:grpSpPr>
        <p:sp>
          <p:nvSpPr>
            <p:cNvPr id="78" name="타원 77">
              <a:extLst>
                <a:ext uri="{FF2B5EF4-FFF2-40B4-BE49-F238E27FC236}">
                  <a16:creationId xmlns="" xmlns:a16="http://schemas.microsoft.com/office/drawing/2014/main" id="{2DED98D1-2EEF-4C60-B7F5-8EB5DC9D0142}"/>
                </a:ext>
              </a:extLst>
            </p:cNvPr>
            <p:cNvSpPr/>
            <p:nvPr/>
          </p:nvSpPr>
          <p:spPr>
            <a:xfrm>
              <a:off x="7763388" y="837595"/>
              <a:ext cx="2512776" cy="859145"/>
            </a:xfrm>
            <a:prstGeom prst="ellipse">
              <a:avLst/>
            </a:prstGeom>
            <a:noFill/>
            <a:ln w="38100">
              <a:solidFill>
                <a:srgbClr val="1737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FD16AE30-A06D-4F99-AB6A-883E93DCAC41}"/>
                </a:ext>
              </a:extLst>
            </p:cNvPr>
            <p:cNvSpPr/>
            <p:nvPr/>
          </p:nvSpPr>
          <p:spPr>
            <a:xfrm>
              <a:off x="7354088" y="910683"/>
              <a:ext cx="3331376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근로자</a:t>
              </a:r>
              <a:endParaRPr lang="en-US" altLang="ko-KR" sz="2000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algn="ctr" fontAlgn="base"/>
              <a:r>
                <a:rPr lang="en-US" altLang="ko-KR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12</a:t>
              </a:r>
              <a:r>
                <a:rPr lang="ko-KR" altLang="en-US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 </a:t>
              </a:r>
              <a:r>
                <a:rPr lang="en-US" altLang="ko-KR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</a:t>
              </a:r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천원</a:t>
              </a:r>
              <a:r>
                <a:rPr lang="en-US" altLang="ko-KR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(2</a:t>
              </a:r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년간 납입</a:t>
              </a:r>
              <a:r>
                <a:rPr lang="en-US" altLang="ko-KR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0BD6AE77-3028-4EC0-AB28-B3A01C000CA8}"/>
              </a:ext>
            </a:extLst>
          </p:cNvPr>
          <p:cNvGrpSpPr/>
          <p:nvPr/>
        </p:nvGrpSpPr>
        <p:grpSpPr>
          <a:xfrm>
            <a:off x="5369935" y="2597293"/>
            <a:ext cx="2036182" cy="859145"/>
            <a:chOff x="5436621" y="1862368"/>
            <a:chExt cx="2036182" cy="859145"/>
          </a:xfrm>
        </p:grpSpPr>
        <p:sp>
          <p:nvSpPr>
            <p:cNvPr id="18" name="타원 17">
              <a:extLst>
                <a:ext uri="{FF2B5EF4-FFF2-40B4-BE49-F238E27FC236}">
                  <a16:creationId xmlns="" xmlns:a16="http://schemas.microsoft.com/office/drawing/2014/main" id="{47915BA2-0DB1-4FC2-8F22-F0715AFC7F6F}"/>
                </a:ext>
              </a:extLst>
            </p:cNvPr>
            <p:cNvSpPr/>
            <p:nvPr/>
          </p:nvSpPr>
          <p:spPr>
            <a:xfrm>
              <a:off x="5436621" y="1862368"/>
              <a:ext cx="2036182" cy="859145"/>
            </a:xfrm>
            <a:prstGeom prst="ellipse">
              <a:avLst/>
            </a:prstGeom>
            <a:noFill/>
            <a:ln w="38100">
              <a:solidFill>
                <a:srgbClr val="1737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DD57C36B-797F-4F7D-8761-2AA6AD34353C}"/>
                </a:ext>
              </a:extLst>
            </p:cNvPr>
            <p:cNvSpPr/>
            <p:nvPr/>
          </p:nvSpPr>
          <p:spPr>
            <a:xfrm>
              <a:off x="5529845" y="1939833"/>
              <a:ext cx="1849733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</a:t>
              </a:r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endPara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algn="ctr" fontAlgn="base"/>
              <a:r>
                <a:rPr lang="en-US" altLang="ko-KR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900</a:t>
              </a:r>
              <a:r>
                <a:rPr lang="ko-KR" altLang="en-US" kern="0" dirty="0">
                  <a:solidFill>
                    <a:srgbClr val="0000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만원</a:t>
              </a:r>
              <a:endParaRPr lang="ko-KR" altLang="en-US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="" xmlns:a16="http://schemas.microsoft.com/office/drawing/2014/main" id="{81DB471F-A98C-4300-BCEF-3E4AD57B467A}"/>
              </a:ext>
            </a:extLst>
          </p:cNvPr>
          <p:cNvGrpSpPr/>
          <p:nvPr/>
        </p:nvGrpSpPr>
        <p:grpSpPr>
          <a:xfrm>
            <a:off x="9979668" y="2597293"/>
            <a:ext cx="2036182" cy="859145"/>
            <a:chOff x="10313626" y="2107492"/>
            <a:chExt cx="2036182" cy="859145"/>
          </a:xfrm>
        </p:grpSpPr>
        <p:sp>
          <p:nvSpPr>
            <p:cNvPr id="79" name="타원 78">
              <a:extLst>
                <a:ext uri="{FF2B5EF4-FFF2-40B4-BE49-F238E27FC236}">
                  <a16:creationId xmlns="" xmlns:a16="http://schemas.microsoft.com/office/drawing/2014/main" id="{B182DDB2-A6D5-4AF4-AE88-1AD367D12DCF}"/>
                </a:ext>
              </a:extLst>
            </p:cNvPr>
            <p:cNvSpPr/>
            <p:nvPr/>
          </p:nvSpPr>
          <p:spPr>
            <a:xfrm>
              <a:off x="10313626" y="2107492"/>
              <a:ext cx="2036182" cy="859145"/>
            </a:xfrm>
            <a:prstGeom prst="ellipse">
              <a:avLst/>
            </a:prstGeom>
            <a:noFill/>
            <a:ln w="38100">
              <a:solidFill>
                <a:srgbClr val="1737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01814903-890B-4310-90C8-CEB2470F0A42}"/>
                </a:ext>
              </a:extLst>
            </p:cNvPr>
            <p:cNvSpPr/>
            <p:nvPr/>
          </p:nvSpPr>
          <p:spPr>
            <a:xfrm>
              <a:off x="10406851" y="2198511"/>
              <a:ext cx="1849733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기업</a:t>
              </a:r>
              <a:r>
                <a:rPr lang="ko-KR" altLang="en-US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endParaRPr lang="en-US" altLang="ko-KR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algn="ctr" fontAlgn="base"/>
              <a:r>
                <a:rPr lang="en-US" altLang="ko-KR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400</a:t>
              </a:r>
              <a:r>
                <a:rPr lang="ko-KR" altLang="en-US" kern="0" spc="0" dirty="0">
                  <a:solidFill>
                    <a:srgbClr val="000000"/>
                  </a:solidFill>
                  <a:effectLst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만원</a:t>
              </a:r>
              <a:endParaRPr lang="en-US" altLang="ko-KR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04185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38387954-4989-429E-AC7F-49CA77B8995B}"/>
              </a:ext>
            </a:extLst>
          </p:cNvPr>
          <p:cNvSpPr/>
          <p:nvPr/>
        </p:nvSpPr>
        <p:spPr>
          <a:xfrm>
            <a:off x="349623" y="6104"/>
            <a:ext cx="806824" cy="975084"/>
          </a:xfrm>
          <a:prstGeom prst="rect">
            <a:avLst/>
          </a:prstGeom>
          <a:solidFill>
            <a:srgbClr val="1737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1" name="직각 삼각형 30">
            <a:extLst>
              <a:ext uri="{FF2B5EF4-FFF2-40B4-BE49-F238E27FC236}">
                <a16:creationId xmlns="" xmlns:a16="http://schemas.microsoft.com/office/drawing/2014/main" id="{B4567F28-D1F0-4654-B678-9A417FAABC86}"/>
              </a:ext>
            </a:extLst>
          </p:cNvPr>
          <p:cNvSpPr/>
          <p:nvPr/>
        </p:nvSpPr>
        <p:spPr>
          <a:xfrm rot="5400000">
            <a:off x="1167375" y="766926"/>
            <a:ext cx="203334" cy="225190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005B8F9-027B-4B68-927A-5359A69B6A06}"/>
              </a:ext>
            </a:extLst>
          </p:cNvPr>
          <p:cNvSpPr txBox="1"/>
          <p:nvPr/>
        </p:nvSpPr>
        <p:spPr>
          <a:xfrm>
            <a:off x="422318" y="2947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0</a:t>
            </a:r>
            <a:r>
              <a:rPr lang="en-US" altLang="ko-KR" sz="32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나눔바른고딕" panose="020B0603020101020101"/>
                <a:cs typeface="Arial" panose="020B0604020202020204" pitchFamily="34" charset="0"/>
              </a:rPr>
              <a:t>4</a:t>
            </a:r>
            <a:endParaRPr lang="ko-KR" altLang="en-US" sz="32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나눔바른고딕" panose="020B0603020101020101"/>
              <a:cs typeface="Arial" panose="020B0604020202020204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="" xmlns:a16="http://schemas.microsoft.com/office/drawing/2014/main" id="{5315F5E5-309F-47B9-B057-82E7D6268280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1156447" y="777854"/>
            <a:ext cx="1104631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>
            <a:extLst>
              <a:ext uri="{FF2B5EF4-FFF2-40B4-BE49-F238E27FC236}">
                <a16:creationId xmlns="" xmlns:a16="http://schemas.microsoft.com/office/drawing/2014/main" id="{E31A499A-A080-4091-BD93-814C0B6CBFF8}"/>
              </a:ext>
            </a:extLst>
          </p:cNvPr>
          <p:cNvSpPr/>
          <p:nvPr/>
        </p:nvSpPr>
        <p:spPr>
          <a:xfrm rot="10800000" flipV="1">
            <a:off x="438455" y="171414"/>
            <a:ext cx="91439" cy="91439"/>
          </a:xfrm>
          <a:prstGeom prst="ellips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="" xmlns:a16="http://schemas.microsoft.com/office/drawing/2014/main" id="{204B3B92-6817-4449-9526-EAD87DCF4461}"/>
              </a:ext>
            </a:extLst>
          </p:cNvPr>
          <p:cNvSpPr/>
          <p:nvPr/>
        </p:nvSpPr>
        <p:spPr>
          <a:xfrm rot="10800000" flipV="1">
            <a:off x="607527" y="171308"/>
            <a:ext cx="91439" cy="91439"/>
          </a:xfrm>
          <a:prstGeom prst="ellipse">
            <a:avLst/>
          </a:prstGeom>
          <a:solidFill>
            <a:srgbClr val="8B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="" xmlns:a16="http://schemas.microsoft.com/office/drawing/2014/main" id="{EBD8287A-68EF-40D5-9D62-70F894013069}"/>
              </a:ext>
            </a:extLst>
          </p:cNvPr>
          <p:cNvSpPr/>
          <p:nvPr/>
        </p:nvSpPr>
        <p:spPr>
          <a:xfrm rot="10800000" flipV="1">
            <a:off x="776599" y="168701"/>
            <a:ext cx="91439" cy="91439"/>
          </a:xfrm>
          <a:prstGeom prst="ellipse">
            <a:avLst/>
          </a:prstGeom>
          <a:solidFill>
            <a:srgbClr val="8B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="" xmlns:a16="http://schemas.microsoft.com/office/drawing/2014/main" id="{4332D250-3706-4FEA-A224-7A7F024DE968}"/>
              </a:ext>
            </a:extLst>
          </p:cNvPr>
          <p:cNvSpPr/>
          <p:nvPr/>
        </p:nvSpPr>
        <p:spPr>
          <a:xfrm rot="10800000" flipV="1">
            <a:off x="945671" y="168700"/>
            <a:ext cx="91439" cy="914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바른고딕" panose="020B0603020101020101"/>
            </a:endParaRPr>
          </a:p>
        </p:txBody>
      </p:sp>
      <p:sp>
        <p:nvSpPr>
          <p:cNvPr id="53" name="Rectangle 2">
            <a:extLst>
              <a:ext uri="{FF2B5EF4-FFF2-40B4-BE49-F238E27FC236}">
                <a16:creationId xmlns="" xmlns:a16="http://schemas.microsoft.com/office/drawing/2014/main" id="{BB2F31BD-E0D4-44C5-A8AC-BE6B1617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A736E34-EF06-47C1-AD5A-E64E0780EC41}"/>
              </a:ext>
            </a:extLst>
          </p:cNvPr>
          <p:cNvSpPr txBox="1"/>
          <p:nvPr/>
        </p:nvSpPr>
        <p:spPr>
          <a:xfrm>
            <a:off x="1229142" y="276867"/>
            <a:ext cx="5545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청년내일채움공제</a:t>
            </a:r>
            <a:endParaRPr lang="ko-KR" altLang="en-US" sz="2800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17375E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A60E9C97-7192-476A-B49D-D496E2670BA9}"/>
              </a:ext>
            </a:extLst>
          </p:cNvPr>
          <p:cNvSpPr txBox="1"/>
          <p:nvPr/>
        </p:nvSpPr>
        <p:spPr>
          <a:xfrm>
            <a:off x="1277849" y="744985"/>
            <a:ext cx="9278917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n>
                  <a:solidFill>
                    <a:schemeClr val="tx1">
                      <a:alpha val="1500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많은 장단점이 존재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ED23AA2-9598-4A3E-A2A0-6087DD0BC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" name="사각형: 모서리가 접힌 도형 43">
            <a:extLst>
              <a:ext uri="{FF2B5EF4-FFF2-40B4-BE49-F238E27FC236}">
                <a16:creationId xmlns="" xmlns:a16="http://schemas.microsoft.com/office/drawing/2014/main" id="{069B4606-FC42-4B34-B661-BC3723E2B45F}"/>
              </a:ext>
            </a:extLst>
          </p:cNvPr>
          <p:cNvSpPr/>
          <p:nvPr/>
        </p:nvSpPr>
        <p:spPr>
          <a:xfrm>
            <a:off x="1037110" y="3976919"/>
            <a:ext cx="5448799" cy="1380378"/>
          </a:xfrm>
          <a:prstGeom prst="foldedCorner">
            <a:avLst>
              <a:gd name="adj" fmla="val 25556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7" name="사각형: 모서리가 접힌 도형 46">
            <a:extLst>
              <a:ext uri="{FF2B5EF4-FFF2-40B4-BE49-F238E27FC236}">
                <a16:creationId xmlns="" xmlns:a16="http://schemas.microsoft.com/office/drawing/2014/main" id="{D57E5C8C-0D78-4256-9B94-D8FF8B4D4D2C}"/>
              </a:ext>
            </a:extLst>
          </p:cNvPr>
          <p:cNvSpPr/>
          <p:nvPr/>
        </p:nvSpPr>
        <p:spPr>
          <a:xfrm>
            <a:off x="1041152" y="1798455"/>
            <a:ext cx="5863231" cy="1375737"/>
          </a:xfrm>
          <a:prstGeom prst="foldedCorner">
            <a:avLst>
              <a:gd name="adj" fmla="val 25556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="" xmlns:a16="http://schemas.microsoft.com/office/drawing/2014/main" id="{237D974F-1099-4070-A7F2-D4D2AECF523F}"/>
              </a:ext>
            </a:extLst>
          </p:cNvPr>
          <p:cNvSpPr/>
          <p:nvPr/>
        </p:nvSpPr>
        <p:spPr>
          <a:xfrm>
            <a:off x="1241026" y="2077576"/>
            <a:ext cx="578262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정부에서 </a:t>
            </a:r>
            <a:r>
              <a:rPr lang="ko-KR" altLang="en-US" kern="0" dirty="0" smtClean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기업장려금을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제공</a:t>
            </a:r>
            <a:r>
              <a:rPr lang="en-US" altLang="ko-KR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실질적 기업 부담 없음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도현"/>
            </a:endParaRPr>
          </a:p>
          <a:p>
            <a:pPr fontAlgn="base">
              <a:lnSpc>
                <a:spcPct val="16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도현"/>
              </a:rPr>
              <a:t>안정적인 기업운</a:t>
            </a: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영이 가능해지는 효과가 있음</a:t>
            </a:r>
            <a:endParaRPr lang="ko-KR" altLang="en-US" kern="0" spc="0" dirty="0">
              <a:solidFill>
                <a:srgbClr val="000000"/>
              </a:solidFill>
              <a:effectLst/>
              <a:latin typeface="배달의민족 주아" panose="02020603020101020101" pitchFamily="18" charset="-127"/>
              <a:ea typeface="배달의민족 도현"/>
            </a:endParaRPr>
          </a:p>
        </p:txBody>
      </p:sp>
      <p:grpSp>
        <p:nvGrpSpPr>
          <p:cNvPr id="55" name="그룹 54">
            <a:extLst>
              <a:ext uri="{FF2B5EF4-FFF2-40B4-BE49-F238E27FC236}">
                <a16:creationId xmlns="" xmlns:a16="http://schemas.microsoft.com/office/drawing/2014/main" id="{5AF9123D-0423-4EF6-9CA1-6911E72E1CA0}"/>
              </a:ext>
            </a:extLst>
          </p:cNvPr>
          <p:cNvGrpSpPr/>
          <p:nvPr/>
        </p:nvGrpSpPr>
        <p:grpSpPr>
          <a:xfrm>
            <a:off x="2408328" y="1532966"/>
            <a:ext cx="2697665" cy="461665"/>
            <a:chOff x="6263140" y="998026"/>
            <a:chExt cx="2697665" cy="461665"/>
          </a:xfrm>
        </p:grpSpPr>
        <p:grpSp>
          <p:nvGrpSpPr>
            <p:cNvPr id="56" name="그룹 55">
              <a:extLst>
                <a:ext uri="{FF2B5EF4-FFF2-40B4-BE49-F238E27FC236}">
                  <a16:creationId xmlns="" xmlns:a16="http://schemas.microsoft.com/office/drawing/2014/main" id="{1F5DF934-FB61-4CAE-BEAF-A352E1E5396B}"/>
                </a:ext>
              </a:extLst>
            </p:cNvPr>
            <p:cNvGrpSpPr/>
            <p:nvPr/>
          </p:nvGrpSpPr>
          <p:grpSpPr>
            <a:xfrm>
              <a:off x="6263140" y="1020947"/>
              <a:ext cx="2697665" cy="399396"/>
              <a:chOff x="741541" y="1737088"/>
              <a:chExt cx="2697665" cy="399396"/>
            </a:xfrm>
          </p:grpSpPr>
          <p:sp>
            <p:nvSpPr>
              <p:cNvPr id="61" name="직사각형 60">
                <a:extLst>
                  <a:ext uri="{FF2B5EF4-FFF2-40B4-BE49-F238E27FC236}">
                    <a16:creationId xmlns="" xmlns:a16="http://schemas.microsoft.com/office/drawing/2014/main" id="{67ADCDB8-9EBB-46D8-BBC5-E7AF79ED299E}"/>
                  </a:ext>
                </a:extLst>
              </p:cNvPr>
              <p:cNvSpPr/>
              <p:nvPr/>
            </p:nvSpPr>
            <p:spPr>
              <a:xfrm>
                <a:off x="1049278" y="1737088"/>
                <a:ext cx="2389928" cy="399396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rgbClr val="17375E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="" xmlns:a16="http://schemas.microsoft.com/office/drawing/2014/main" id="{7F639047-97D6-471B-A0F6-A8A1669C9B73}"/>
                  </a:ext>
                </a:extLst>
              </p:cNvPr>
              <p:cNvSpPr/>
              <p:nvPr/>
            </p:nvSpPr>
            <p:spPr>
              <a:xfrm>
                <a:off x="741541" y="1737088"/>
                <a:ext cx="318215" cy="399396"/>
              </a:xfrm>
              <a:prstGeom prst="rect">
                <a:avLst/>
              </a:prstGeom>
              <a:solidFill>
                <a:srgbClr val="17375E"/>
              </a:solidFill>
              <a:ln w="6350">
                <a:solidFill>
                  <a:srgbClr val="1E2186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60" name="TextBox 59">
              <a:extLst>
                <a:ext uri="{FF2B5EF4-FFF2-40B4-BE49-F238E27FC236}">
                  <a16:creationId xmlns="" xmlns:a16="http://schemas.microsoft.com/office/drawing/2014/main" id="{616AF3AB-F5F7-4B10-BE60-88E9B2D45C5A}"/>
                </a:ext>
              </a:extLst>
            </p:cNvPr>
            <p:cNvSpPr txBox="1"/>
            <p:nvPr/>
          </p:nvSpPr>
          <p:spPr>
            <a:xfrm>
              <a:off x="7485158" y="998026"/>
              <a:ext cx="56137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solidFill>
                    <a:srgbClr val="17375E"/>
                  </a:solidFill>
                  <a:latin typeface="스웨거 TTF" panose="020B0600000101010101" pitchFamily="50" charset="-127"/>
                  <a:ea typeface="스웨거 TTF" panose="020B0600000101010101" pitchFamily="50" charset="-127"/>
                </a:rPr>
                <a:t>장점</a:t>
              </a:r>
            </a:p>
          </p:txBody>
        </p:sp>
      </p:grpSp>
      <p:sp>
        <p:nvSpPr>
          <p:cNvPr id="63" name="직사각형 62">
            <a:extLst>
              <a:ext uri="{FF2B5EF4-FFF2-40B4-BE49-F238E27FC236}">
                <a16:creationId xmlns="" xmlns:a16="http://schemas.microsoft.com/office/drawing/2014/main" id="{9E688BF7-7469-4A52-9E2D-296FDEA1EE49}"/>
              </a:ext>
            </a:extLst>
          </p:cNvPr>
          <p:cNvSpPr/>
          <p:nvPr/>
        </p:nvSpPr>
        <p:spPr>
          <a:xfrm>
            <a:off x="1357011" y="4220706"/>
            <a:ext cx="5351223" cy="937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자발적 퇴사시 재가입이 불가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도현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배달의민족 주아" panose="02020603020101020101" pitchFamily="18" charset="-127"/>
                <a:ea typeface="배달의민족 도현"/>
              </a:rPr>
              <a:t>기업간의 연계가 불확실해 이직에 문제 발생</a:t>
            </a:r>
            <a:endParaRPr lang="en-US" altLang="ko-KR" kern="0" dirty="0">
              <a:solidFill>
                <a:srgbClr val="000000"/>
              </a:solidFill>
              <a:latin typeface="배달의민족 주아" panose="02020603020101020101" pitchFamily="18" charset="-127"/>
              <a:ea typeface="배달의민족 도현"/>
            </a:endParaRPr>
          </a:p>
        </p:txBody>
      </p:sp>
      <p:grpSp>
        <p:nvGrpSpPr>
          <p:cNvPr id="64" name="그룹 63">
            <a:extLst>
              <a:ext uri="{FF2B5EF4-FFF2-40B4-BE49-F238E27FC236}">
                <a16:creationId xmlns="" xmlns:a16="http://schemas.microsoft.com/office/drawing/2014/main" id="{BE6A0127-A0EC-4BD8-9861-D77DA3BB4CA0}"/>
              </a:ext>
            </a:extLst>
          </p:cNvPr>
          <p:cNvGrpSpPr/>
          <p:nvPr/>
        </p:nvGrpSpPr>
        <p:grpSpPr>
          <a:xfrm>
            <a:off x="2412677" y="3759041"/>
            <a:ext cx="2697665" cy="461665"/>
            <a:chOff x="6263140" y="998026"/>
            <a:chExt cx="2697665" cy="461665"/>
          </a:xfrm>
        </p:grpSpPr>
        <p:grpSp>
          <p:nvGrpSpPr>
            <p:cNvPr id="65" name="그룹 64">
              <a:extLst>
                <a:ext uri="{FF2B5EF4-FFF2-40B4-BE49-F238E27FC236}">
                  <a16:creationId xmlns="" xmlns:a16="http://schemas.microsoft.com/office/drawing/2014/main" id="{F0D3A81C-E75B-4170-B882-83FE67F2A074}"/>
                </a:ext>
              </a:extLst>
            </p:cNvPr>
            <p:cNvGrpSpPr/>
            <p:nvPr/>
          </p:nvGrpSpPr>
          <p:grpSpPr>
            <a:xfrm>
              <a:off x="6263140" y="1020947"/>
              <a:ext cx="2697665" cy="399396"/>
              <a:chOff x="741541" y="1737088"/>
              <a:chExt cx="2697665" cy="399396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="" xmlns:a16="http://schemas.microsoft.com/office/drawing/2014/main" id="{3EB11E27-1044-49EF-92AA-9C8B564AA3FB}"/>
                  </a:ext>
                </a:extLst>
              </p:cNvPr>
              <p:cNvSpPr/>
              <p:nvPr/>
            </p:nvSpPr>
            <p:spPr>
              <a:xfrm>
                <a:off x="1049278" y="1737088"/>
                <a:ext cx="2389928" cy="399396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rgbClr val="17375E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="" xmlns:a16="http://schemas.microsoft.com/office/drawing/2014/main" id="{03D1B930-67B9-41A1-983C-67744017BEEC}"/>
                  </a:ext>
                </a:extLst>
              </p:cNvPr>
              <p:cNvSpPr/>
              <p:nvPr/>
            </p:nvSpPr>
            <p:spPr>
              <a:xfrm>
                <a:off x="741541" y="1737088"/>
                <a:ext cx="318215" cy="399396"/>
              </a:xfrm>
              <a:prstGeom prst="rect">
                <a:avLst/>
              </a:prstGeom>
              <a:solidFill>
                <a:srgbClr val="17375E"/>
              </a:solidFill>
              <a:ln w="6350">
                <a:solidFill>
                  <a:srgbClr val="1E2186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n>
                    <a:solidFill>
                      <a:schemeClr val="bg1">
                        <a:alpha val="1500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A4834A9C-D0A9-4861-9EF5-3EB0452DA2B8}"/>
                </a:ext>
              </a:extLst>
            </p:cNvPr>
            <p:cNvSpPr txBox="1"/>
            <p:nvPr/>
          </p:nvSpPr>
          <p:spPr>
            <a:xfrm>
              <a:off x="7485156" y="998026"/>
              <a:ext cx="56137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2400" dirty="0">
                  <a:ln>
                    <a:solidFill>
                      <a:srgbClr val="1E2186">
                        <a:alpha val="15000"/>
                      </a:srgbClr>
                    </a:solidFill>
                  </a:ln>
                  <a:solidFill>
                    <a:srgbClr val="17375E"/>
                  </a:solidFill>
                  <a:latin typeface="스웨거 TTF" panose="020B0600000101010101" pitchFamily="50" charset="-127"/>
                  <a:ea typeface="스웨거 TTF" panose="020B0600000101010101" pitchFamily="50" charset="-127"/>
                </a:rPr>
                <a:t>단점</a:t>
              </a:r>
            </a:p>
          </p:txBody>
        </p:sp>
      </p:grpSp>
      <p:sp>
        <p:nvSpPr>
          <p:cNvPr id="69" name="직사각형 68">
            <a:extLst>
              <a:ext uri="{FF2B5EF4-FFF2-40B4-BE49-F238E27FC236}">
                <a16:creationId xmlns="" xmlns:a16="http://schemas.microsoft.com/office/drawing/2014/main" id="{679318AD-8EB3-4236-8C65-E043F5125F92}"/>
              </a:ext>
            </a:extLst>
          </p:cNvPr>
          <p:cNvSpPr/>
          <p:nvPr/>
        </p:nvSpPr>
        <p:spPr>
          <a:xfrm>
            <a:off x="0" y="6080146"/>
            <a:ext cx="12191999" cy="777854"/>
          </a:xfrm>
          <a:prstGeom prst="rect">
            <a:avLst/>
          </a:prstGeom>
          <a:solidFill>
            <a:srgbClr val="17375E"/>
          </a:solidFill>
          <a:ln w="57150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청년들에게 좋은 </a:t>
            </a:r>
            <a:r>
              <a:rPr lang="ko-KR" altLang="en-US" sz="28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기회이지만 보완해야할 </a:t>
            </a:r>
            <a:r>
              <a:rPr lang="ko-KR" altLang="en-US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점이 많다</a:t>
            </a:r>
          </a:p>
        </p:txBody>
      </p:sp>
      <p:pic>
        <p:nvPicPr>
          <p:cNvPr id="70" name="그림 69">
            <a:extLst>
              <a:ext uri="{FF2B5EF4-FFF2-40B4-BE49-F238E27FC236}">
                <a16:creationId xmlns="" xmlns:a16="http://schemas.microsoft.com/office/drawing/2014/main" id="{E3D9B2B1-51DB-4CE1-97C8-785448B2E1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78"/>
          <a:stretch/>
        </p:blipFill>
        <p:spPr>
          <a:xfrm>
            <a:off x="7703576" y="1335330"/>
            <a:ext cx="4191506" cy="40556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2809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45BFE239-F516-4B92-94CF-7766A9F208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756" y="0"/>
            <a:ext cx="9143244" cy="68574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5C4211A-1C5F-4DD2-A4F3-F7FB9B7BE0F9}"/>
              </a:ext>
            </a:extLst>
          </p:cNvPr>
          <p:cNvSpPr txBox="1"/>
          <p:nvPr/>
        </p:nvSpPr>
        <p:spPr>
          <a:xfrm>
            <a:off x="879810" y="1978102"/>
            <a:ext cx="55547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8B9BAF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T</a:t>
            </a:r>
            <a:r>
              <a:rPr lang="en-US" altLang="ko-KR" sz="8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hank </a:t>
            </a:r>
            <a:r>
              <a:rPr lang="en-US" altLang="ko-KR" sz="8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8B9BAF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Y</a:t>
            </a:r>
            <a:r>
              <a:rPr lang="en-US" altLang="ko-KR" sz="800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17375E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ou</a:t>
            </a:r>
            <a:endParaRPr lang="ko-KR" altLang="en-US" sz="8000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17375E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996233E-66F2-46A1-9495-9E99323E98D5}"/>
              </a:ext>
            </a:extLst>
          </p:cNvPr>
          <p:cNvSpPr txBox="1"/>
          <p:nvPr/>
        </p:nvSpPr>
        <p:spPr>
          <a:xfrm>
            <a:off x="93993" y="6272658"/>
            <a:ext cx="5909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20140483 </a:t>
            </a:r>
            <a:r>
              <a:rPr lang="ko-KR" altLang="en-US" sz="1600" dirty="0" err="1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김시윤</a:t>
            </a:r>
            <a:r>
              <a:rPr lang="en-US" altLang="ko-KR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, 20140466 </a:t>
            </a:r>
            <a:r>
              <a:rPr lang="ko-KR" altLang="en-US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김민영</a:t>
            </a:r>
            <a:r>
              <a:rPr lang="en-US" altLang="ko-KR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, 20140571 </a:t>
            </a:r>
            <a:r>
              <a:rPr lang="ko-KR" altLang="en-US" sz="1600" dirty="0" err="1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박효준</a:t>
            </a:r>
            <a:endParaRPr lang="en-US" altLang="ko-KR" sz="1600" dirty="0">
              <a:ln>
                <a:solidFill>
                  <a:schemeClr val="tx1">
                    <a:alpha val="0"/>
                  </a:schemeClr>
                </a:solidFill>
              </a:ln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  <a:p>
            <a:r>
              <a:rPr lang="en-US" altLang="ko-KR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20140585 </a:t>
            </a:r>
            <a:r>
              <a:rPr lang="ko-KR" altLang="en-US" sz="1600" dirty="0" err="1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소재훈</a:t>
            </a:r>
            <a:r>
              <a:rPr lang="en-US" altLang="ko-KR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, 20140654 </a:t>
            </a:r>
            <a:r>
              <a:rPr lang="ko-KR" altLang="en-US" sz="160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이용호</a:t>
            </a:r>
          </a:p>
        </p:txBody>
      </p:sp>
    </p:spTree>
    <p:extLst>
      <p:ext uri="{BB962C8B-B14F-4D97-AF65-F5344CB8AC3E}">
        <p14:creationId xmlns="" xmlns:p14="http://schemas.microsoft.com/office/powerpoint/2010/main" val="95411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279</Words>
  <Application>Microsoft Office PowerPoint</Application>
  <PresentationFormat>사용자 지정</PresentationFormat>
  <Paragraphs>103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Owner</cp:lastModifiedBy>
  <cp:revision>22</cp:revision>
  <dcterms:created xsi:type="dcterms:W3CDTF">2019-11-30T03:33:32Z</dcterms:created>
  <dcterms:modified xsi:type="dcterms:W3CDTF">2019-12-01T10:40:27Z</dcterms:modified>
</cp:coreProperties>
</file>